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9" r:id="rId5"/>
    <p:sldId id="263" r:id="rId6"/>
    <p:sldId id="261" r:id="rId7"/>
    <p:sldId id="303" r:id="rId8"/>
    <p:sldId id="270" r:id="rId9"/>
    <p:sldId id="275" r:id="rId10"/>
    <p:sldId id="271" r:id="rId11"/>
    <p:sldId id="274" r:id="rId12"/>
    <p:sldId id="287" r:id="rId13"/>
    <p:sldId id="294" r:id="rId14"/>
    <p:sldId id="262" r:id="rId15"/>
    <p:sldId id="289" r:id="rId16"/>
    <p:sldId id="290" r:id="rId17"/>
    <p:sldId id="291" r:id="rId18"/>
    <p:sldId id="292" r:id="rId19"/>
    <p:sldId id="293" r:id="rId20"/>
    <p:sldId id="295" r:id="rId21"/>
    <p:sldId id="297" r:id="rId22"/>
    <p:sldId id="298" r:id="rId23"/>
    <p:sldId id="299" r:id="rId24"/>
    <p:sldId id="302" r:id="rId25"/>
    <p:sldId id="272" r:id="rId26"/>
    <p:sldId id="280" r:id="rId27"/>
    <p:sldId id="277" r:id="rId28"/>
    <p:sldId id="286" r:id="rId29"/>
    <p:sldId id="284" r:id="rId30"/>
    <p:sldId id="288" r:id="rId31"/>
    <p:sldId id="281" r:id="rId32"/>
    <p:sldId id="304"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792" autoAdjust="0"/>
  </p:normalViewPr>
  <p:slideViewPr>
    <p:cSldViewPr snapToGrid="0">
      <p:cViewPr varScale="1">
        <p:scale>
          <a:sx n="39" d="100"/>
          <a:sy n="39" d="100"/>
        </p:scale>
        <p:origin x="52" y="6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3E52E23C-0B9D-4877-8719-176E9BF90090}" type="datetimeFigureOut">
              <a:rPr lang="fr-FR" smtClean="0"/>
              <a:t>28/03/2022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AAA7A-463E-445F-8AD0-E0F3F8CF17B2}" type="slidenum">
              <a:rPr lang="fr-FR" smtClean="0"/>
              <a:t>‹N°›</a:t>
            </a:fld>
            <a:endParaRPr lang="fr-FR"/>
          </a:p>
        </p:txBody>
      </p:sp>
    </p:spTree>
    <p:extLst>
      <p:ext uri="{BB962C8B-B14F-4D97-AF65-F5344CB8AC3E}">
        <p14:creationId xmlns:p14="http://schemas.microsoft.com/office/powerpoint/2010/main" val="1507388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E52E23C-0B9D-4877-8719-176E9BF90090}" type="datetimeFigureOut">
              <a:rPr lang="fr-FR" smtClean="0"/>
              <a:t>28/03/2022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AAA7A-463E-445F-8AD0-E0F3F8CF17B2}" type="slidenum">
              <a:rPr lang="fr-FR" smtClean="0"/>
              <a:t>‹N°›</a:t>
            </a:fld>
            <a:endParaRPr lang="fr-FR"/>
          </a:p>
        </p:txBody>
      </p:sp>
    </p:spTree>
    <p:extLst>
      <p:ext uri="{BB962C8B-B14F-4D97-AF65-F5344CB8AC3E}">
        <p14:creationId xmlns:p14="http://schemas.microsoft.com/office/powerpoint/2010/main" val="633781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E52E23C-0B9D-4877-8719-176E9BF90090}" type="datetimeFigureOut">
              <a:rPr lang="fr-FR" smtClean="0"/>
              <a:t>28/03/2022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AAA7A-463E-445F-8AD0-E0F3F8CF17B2}" type="slidenum">
              <a:rPr lang="fr-FR" smtClean="0"/>
              <a:t>‹N°›</a:t>
            </a:fld>
            <a:endParaRPr lang="fr-FR"/>
          </a:p>
        </p:txBody>
      </p:sp>
    </p:spTree>
    <p:extLst>
      <p:ext uri="{BB962C8B-B14F-4D97-AF65-F5344CB8AC3E}">
        <p14:creationId xmlns:p14="http://schemas.microsoft.com/office/powerpoint/2010/main" val="3346202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E52E23C-0B9D-4877-8719-176E9BF90090}" type="datetimeFigureOut">
              <a:rPr lang="fr-FR" smtClean="0"/>
              <a:t>28/03/2022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AAA7A-463E-445F-8AD0-E0F3F8CF17B2}" type="slidenum">
              <a:rPr lang="fr-FR" smtClean="0"/>
              <a:t>‹N°›</a:t>
            </a:fld>
            <a:endParaRPr lang="fr-FR"/>
          </a:p>
        </p:txBody>
      </p:sp>
    </p:spTree>
    <p:extLst>
      <p:ext uri="{BB962C8B-B14F-4D97-AF65-F5344CB8AC3E}">
        <p14:creationId xmlns:p14="http://schemas.microsoft.com/office/powerpoint/2010/main" val="1250449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3E52E23C-0B9D-4877-8719-176E9BF90090}" type="datetimeFigureOut">
              <a:rPr lang="fr-FR" smtClean="0"/>
              <a:t>28/03/2022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AAA7A-463E-445F-8AD0-E0F3F8CF17B2}" type="slidenum">
              <a:rPr lang="fr-FR" smtClean="0"/>
              <a:t>‹N°›</a:t>
            </a:fld>
            <a:endParaRPr lang="fr-FR"/>
          </a:p>
        </p:txBody>
      </p:sp>
    </p:spTree>
    <p:extLst>
      <p:ext uri="{BB962C8B-B14F-4D97-AF65-F5344CB8AC3E}">
        <p14:creationId xmlns:p14="http://schemas.microsoft.com/office/powerpoint/2010/main" val="870680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E52E23C-0B9D-4877-8719-176E9BF90090}" type="datetimeFigureOut">
              <a:rPr lang="fr-FR" smtClean="0"/>
              <a:t>28/03/2022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AAA7A-463E-445F-8AD0-E0F3F8CF17B2}" type="slidenum">
              <a:rPr lang="fr-FR" smtClean="0"/>
              <a:t>‹N°›</a:t>
            </a:fld>
            <a:endParaRPr lang="fr-FR"/>
          </a:p>
        </p:txBody>
      </p:sp>
    </p:spTree>
    <p:extLst>
      <p:ext uri="{BB962C8B-B14F-4D97-AF65-F5344CB8AC3E}">
        <p14:creationId xmlns:p14="http://schemas.microsoft.com/office/powerpoint/2010/main" val="1380280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E52E23C-0B9D-4877-8719-176E9BF90090}" type="datetimeFigureOut">
              <a:rPr lang="fr-FR" smtClean="0"/>
              <a:t>28/03/2022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FDAAA7A-463E-445F-8AD0-E0F3F8CF17B2}" type="slidenum">
              <a:rPr lang="fr-FR" smtClean="0"/>
              <a:t>‹N°›</a:t>
            </a:fld>
            <a:endParaRPr lang="fr-FR"/>
          </a:p>
        </p:txBody>
      </p:sp>
    </p:spTree>
    <p:extLst>
      <p:ext uri="{BB962C8B-B14F-4D97-AF65-F5344CB8AC3E}">
        <p14:creationId xmlns:p14="http://schemas.microsoft.com/office/powerpoint/2010/main" val="4220831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3E52E23C-0B9D-4877-8719-176E9BF90090}" type="datetimeFigureOut">
              <a:rPr lang="fr-FR" smtClean="0"/>
              <a:t>28/03/2022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FDAAA7A-463E-445F-8AD0-E0F3F8CF17B2}" type="slidenum">
              <a:rPr lang="fr-FR" smtClean="0"/>
              <a:t>‹N°›</a:t>
            </a:fld>
            <a:endParaRPr lang="fr-FR"/>
          </a:p>
        </p:txBody>
      </p:sp>
    </p:spTree>
    <p:extLst>
      <p:ext uri="{BB962C8B-B14F-4D97-AF65-F5344CB8AC3E}">
        <p14:creationId xmlns:p14="http://schemas.microsoft.com/office/powerpoint/2010/main" val="1063839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E52E23C-0B9D-4877-8719-176E9BF90090}" type="datetimeFigureOut">
              <a:rPr lang="fr-FR" smtClean="0"/>
              <a:t>28/03/2022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FDAAA7A-463E-445F-8AD0-E0F3F8CF17B2}" type="slidenum">
              <a:rPr lang="fr-FR" smtClean="0"/>
              <a:t>‹N°›</a:t>
            </a:fld>
            <a:endParaRPr lang="fr-FR"/>
          </a:p>
        </p:txBody>
      </p:sp>
    </p:spTree>
    <p:extLst>
      <p:ext uri="{BB962C8B-B14F-4D97-AF65-F5344CB8AC3E}">
        <p14:creationId xmlns:p14="http://schemas.microsoft.com/office/powerpoint/2010/main" val="2193133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E52E23C-0B9D-4877-8719-176E9BF90090}" type="datetimeFigureOut">
              <a:rPr lang="fr-FR" smtClean="0"/>
              <a:t>28/03/2022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AAA7A-463E-445F-8AD0-E0F3F8CF17B2}" type="slidenum">
              <a:rPr lang="fr-FR" smtClean="0"/>
              <a:t>‹N°›</a:t>
            </a:fld>
            <a:endParaRPr lang="fr-FR"/>
          </a:p>
        </p:txBody>
      </p:sp>
    </p:spTree>
    <p:extLst>
      <p:ext uri="{BB962C8B-B14F-4D97-AF65-F5344CB8AC3E}">
        <p14:creationId xmlns:p14="http://schemas.microsoft.com/office/powerpoint/2010/main" val="857635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E52E23C-0B9D-4877-8719-176E9BF90090}" type="datetimeFigureOut">
              <a:rPr lang="fr-FR" smtClean="0"/>
              <a:t>28/03/2022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AAA7A-463E-445F-8AD0-E0F3F8CF17B2}" type="slidenum">
              <a:rPr lang="fr-FR" smtClean="0"/>
              <a:t>‹N°›</a:t>
            </a:fld>
            <a:endParaRPr lang="fr-FR"/>
          </a:p>
        </p:txBody>
      </p:sp>
    </p:spTree>
    <p:extLst>
      <p:ext uri="{BB962C8B-B14F-4D97-AF65-F5344CB8AC3E}">
        <p14:creationId xmlns:p14="http://schemas.microsoft.com/office/powerpoint/2010/main" val="79196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52E23C-0B9D-4877-8719-176E9BF90090}" type="datetimeFigureOut">
              <a:rPr lang="fr-FR" smtClean="0"/>
              <a:t>28/03/2022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AAA7A-463E-445F-8AD0-E0F3F8CF17B2}" type="slidenum">
              <a:rPr lang="fr-FR" smtClean="0"/>
              <a:t>‹N°›</a:t>
            </a:fld>
            <a:endParaRPr lang="fr-FR"/>
          </a:p>
        </p:txBody>
      </p:sp>
    </p:spTree>
    <p:extLst>
      <p:ext uri="{BB962C8B-B14F-4D97-AF65-F5344CB8AC3E}">
        <p14:creationId xmlns:p14="http://schemas.microsoft.com/office/powerpoint/2010/main" val="2734100029"/>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2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sv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073214" y="2382860"/>
            <a:ext cx="7653679" cy="1177879"/>
          </a:xfrm>
          <a:ln>
            <a:solidFill>
              <a:srgbClr val="C00000"/>
            </a:solidFill>
          </a:ln>
        </p:spPr>
        <p:txBody>
          <a:bodyPr>
            <a:normAutofit/>
          </a:bodyPr>
          <a:lstStyle/>
          <a:p>
            <a:r>
              <a:rPr lang="fr-FR" sz="7200" dirty="0"/>
              <a:t>Prescription des ITK</a:t>
            </a:r>
          </a:p>
        </p:txBody>
      </p:sp>
      <p:sp>
        <p:nvSpPr>
          <p:cNvPr id="3" name="Sous-titre 2"/>
          <p:cNvSpPr>
            <a:spLocks noGrp="1"/>
          </p:cNvSpPr>
          <p:nvPr>
            <p:ph type="subTitle" idx="1"/>
          </p:nvPr>
        </p:nvSpPr>
        <p:spPr>
          <a:xfrm>
            <a:off x="1037540" y="4087569"/>
            <a:ext cx="9725025" cy="1884361"/>
          </a:xfrm>
        </p:spPr>
        <p:txBody>
          <a:bodyPr>
            <a:normAutofit/>
          </a:bodyPr>
          <a:lstStyle/>
          <a:p>
            <a:r>
              <a:rPr lang="fr-FR" sz="2800" b="1" dirty="0">
                <a:latin typeface="+mj-lt"/>
              </a:rPr>
              <a:t>Session actualité de l’AIH – en collaboration avec Fi-LMC</a:t>
            </a:r>
          </a:p>
          <a:p>
            <a:r>
              <a:rPr lang="fr-FR" sz="2800" dirty="0">
                <a:latin typeface="+mj-lt"/>
              </a:rPr>
              <a:t>Lucie Freiman interne en hématologie</a:t>
            </a:r>
          </a:p>
          <a:p>
            <a:r>
              <a:rPr lang="fr-FR" sz="2800" dirty="0">
                <a:latin typeface="+mj-lt"/>
              </a:rPr>
              <a:t>Encadrée par Dr Pascale </a:t>
            </a:r>
            <a:r>
              <a:rPr lang="fr-FR" sz="2800" dirty="0" err="1">
                <a:latin typeface="+mj-lt"/>
              </a:rPr>
              <a:t>Cony-Makhoul</a:t>
            </a:r>
            <a:r>
              <a:rPr lang="fr-FR" sz="2800" dirty="0">
                <a:latin typeface="+mj-lt"/>
              </a:rPr>
              <a:t> et le Dr Gabriel Etienne</a:t>
            </a:r>
          </a:p>
        </p:txBody>
      </p:sp>
      <p:pic>
        <p:nvPicPr>
          <p:cNvPr id="5" name="Image 4">
            <a:extLst>
              <a:ext uri="{FF2B5EF4-FFF2-40B4-BE49-F238E27FC236}">
                <a16:creationId xmlns:a16="http://schemas.microsoft.com/office/drawing/2014/main" id="{6E316822-0AC9-4F0E-A9D5-C4B1A2C3BFF4}"/>
              </a:ext>
            </a:extLst>
          </p:cNvPr>
          <p:cNvPicPr>
            <a:picLocks noChangeAspect="1"/>
          </p:cNvPicPr>
          <p:nvPr/>
        </p:nvPicPr>
        <p:blipFill>
          <a:blip r:embed="rId2"/>
          <a:stretch>
            <a:fillRect/>
          </a:stretch>
        </p:blipFill>
        <p:spPr>
          <a:xfrm>
            <a:off x="760980" y="465504"/>
            <a:ext cx="3227964" cy="1476062"/>
          </a:xfrm>
          <a:prstGeom prst="rect">
            <a:avLst/>
          </a:prstGeom>
        </p:spPr>
      </p:pic>
      <p:pic>
        <p:nvPicPr>
          <p:cNvPr id="7" name="Image 6">
            <a:extLst>
              <a:ext uri="{FF2B5EF4-FFF2-40B4-BE49-F238E27FC236}">
                <a16:creationId xmlns:a16="http://schemas.microsoft.com/office/drawing/2014/main" id="{10978464-AC78-43BC-89B3-E356B0D668AC}"/>
              </a:ext>
            </a:extLst>
          </p:cNvPr>
          <p:cNvPicPr>
            <a:picLocks noChangeAspect="1"/>
          </p:cNvPicPr>
          <p:nvPr/>
        </p:nvPicPr>
        <p:blipFill>
          <a:blip r:embed="rId3"/>
          <a:stretch>
            <a:fillRect/>
          </a:stretch>
        </p:blipFill>
        <p:spPr>
          <a:xfrm>
            <a:off x="8203055" y="465504"/>
            <a:ext cx="3227965" cy="1272383"/>
          </a:xfrm>
          <a:prstGeom prst="rect">
            <a:avLst/>
          </a:prstGeom>
        </p:spPr>
      </p:pic>
    </p:spTree>
    <p:extLst>
      <p:ext uri="{BB962C8B-B14F-4D97-AF65-F5344CB8AC3E}">
        <p14:creationId xmlns:p14="http://schemas.microsoft.com/office/powerpoint/2010/main" val="64763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10160D-DF4F-46BE-A53A-A06D1AC813C0}"/>
              </a:ext>
            </a:extLst>
          </p:cNvPr>
          <p:cNvSpPr>
            <a:spLocks noGrp="1"/>
          </p:cNvSpPr>
          <p:nvPr>
            <p:ph type="title"/>
          </p:nvPr>
        </p:nvSpPr>
        <p:spPr/>
        <p:txBody>
          <a:bodyPr/>
          <a:lstStyle/>
          <a:p>
            <a:r>
              <a:rPr lang="fr-FR" dirty="0">
                <a:solidFill>
                  <a:srgbClr val="C00000"/>
                </a:solidFill>
              </a:rPr>
              <a:t>Traitement de seconde ligne</a:t>
            </a:r>
          </a:p>
        </p:txBody>
      </p:sp>
      <p:sp>
        <p:nvSpPr>
          <p:cNvPr id="3" name="Espace réservé du contenu 2">
            <a:extLst>
              <a:ext uri="{FF2B5EF4-FFF2-40B4-BE49-F238E27FC236}">
                <a16:creationId xmlns:a16="http://schemas.microsoft.com/office/drawing/2014/main" id="{996B07F4-7A0F-4091-827B-6F2D7363C6BD}"/>
              </a:ext>
            </a:extLst>
          </p:cNvPr>
          <p:cNvSpPr>
            <a:spLocks noGrp="1"/>
          </p:cNvSpPr>
          <p:nvPr>
            <p:ph idx="1"/>
          </p:nvPr>
        </p:nvSpPr>
        <p:spPr>
          <a:xfrm>
            <a:off x="838200" y="1488557"/>
            <a:ext cx="10515600" cy="4802187"/>
          </a:xfrm>
        </p:spPr>
        <p:txBody>
          <a:bodyPr>
            <a:normAutofit fontScale="92500"/>
          </a:bodyPr>
          <a:lstStyle/>
          <a:p>
            <a:pPr>
              <a:buClr>
                <a:srgbClr val="C00000"/>
              </a:buClr>
              <a:buFont typeface="Wingdings" panose="05000000000000000000" pitchFamily="2" charset="2"/>
              <a:buChar char="§"/>
            </a:pPr>
            <a:r>
              <a:rPr lang="fr-FR" dirty="0">
                <a:latin typeface="+mj-lt"/>
              </a:rPr>
              <a:t> </a:t>
            </a:r>
            <a:r>
              <a:rPr lang="fr-FR" dirty="0">
                <a:solidFill>
                  <a:srgbClr val="C00000"/>
                </a:solidFill>
                <a:latin typeface="+mj-lt"/>
              </a:rPr>
              <a:t>Si échec/résistance </a:t>
            </a:r>
            <a:r>
              <a:rPr lang="fr-FR" dirty="0">
                <a:latin typeface="+mj-lt"/>
              </a:rPr>
              <a:t>: </a:t>
            </a:r>
          </a:p>
          <a:p>
            <a:pPr>
              <a:buClr>
                <a:srgbClr val="C00000"/>
              </a:buClr>
              <a:buFontTx/>
              <a:buChar char="-"/>
            </a:pPr>
            <a:r>
              <a:rPr lang="fr-FR" dirty="0">
                <a:latin typeface="+mj-lt"/>
              </a:rPr>
              <a:t>Recherche de mutation :</a:t>
            </a:r>
          </a:p>
          <a:p>
            <a:pPr>
              <a:buClr>
                <a:srgbClr val="C00000"/>
              </a:buClr>
              <a:buFontTx/>
              <a:buChar char="-"/>
            </a:pPr>
            <a:endParaRPr lang="fr-FR" dirty="0">
              <a:latin typeface="+mj-lt"/>
            </a:endParaRPr>
          </a:p>
          <a:p>
            <a:pPr marL="0" indent="0">
              <a:buClr>
                <a:srgbClr val="C00000"/>
              </a:buClr>
              <a:buNone/>
            </a:pPr>
            <a:r>
              <a:rPr lang="fr-FR" dirty="0">
                <a:latin typeface="+mj-lt"/>
              </a:rPr>
              <a:t> </a:t>
            </a:r>
          </a:p>
          <a:p>
            <a:pPr marL="0" indent="0">
              <a:buClr>
                <a:srgbClr val="C00000"/>
              </a:buClr>
              <a:buNone/>
            </a:pPr>
            <a:endParaRPr lang="fr-FR" dirty="0">
              <a:latin typeface="+mj-lt"/>
            </a:endParaRPr>
          </a:p>
          <a:p>
            <a:pPr marL="0" indent="0">
              <a:buClr>
                <a:srgbClr val="C00000"/>
              </a:buClr>
              <a:buNone/>
            </a:pPr>
            <a:endParaRPr lang="fr-FR" dirty="0">
              <a:latin typeface="+mj-lt"/>
            </a:endParaRPr>
          </a:p>
          <a:p>
            <a:pPr>
              <a:buClr>
                <a:srgbClr val="C00000"/>
              </a:buClr>
              <a:buFontTx/>
              <a:buChar char="-"/>
            </a:pPr>
            <a:r>
              <a:rPr lang="fr-FR" dirty="0">
                <a:latin typeface="+mj-lt"/>
              </a:rPr>
              <a:t>Si pas de mutation : ITK 2G selon comorbidités/préférences du patient</a:t>
            </a:r>
          </a:p>
          <a:p>
            <a:pPr>
              <a:buClr>
                <a:srgbClr val="C00000"/>
              </a:buClr>
              <a:buFont typeface="Wingdings" panose="05000000000000000000" pitchFamily="2" charset="2"/>
              <a:buChar char="§"/>
            </a:pPr>
            <a:r>
              <a:rPr lang="fr-FR" dirty="0">
                <a:latin typeface="+mj-lt"/>
              </a:rPr>
              <a:t> </a:t>
            </a:r>
            <a:r>
              <a:rPr lang="fr-FR" dirty="0">
                <a:solidFill>
                  <a:srgbClr val="C00000"/>
                </a:solidFill>
                <a:latin typeface="+mj-lt"/>
              </a:rPr>
              <a:t>Si intolérance/complication </a:t>
            </a:r>
            <a:r>
              <a:rPr lang="fr-FR" dirty="0">
                <a:latin typeface="+mj-lt"/>
              </a:rPr>
              <a:t>: selon comorbidités/préférences du patient </a:t>
            </a:r>
          </a:p>
          <a:p>
            <a:pPr>
              <a:buClr>
                <a:srgbClr val="C00000"/>
              </a:buClr>
              <a:buFont typeface="Wingdings" panose="05000000000000000000" pitchFamily="2" charset="2"/>
              <a:buChar char="§"/>
            </a:pPr>
            <a:r>
              <a:rPr lang="fr-FR" dirty="0">
                <a:latin typeface="+mj-lt"/>
              </a:rPr>
              <a:t> Si situation d’alerte : changement optionnel</a:t>
            </a:r>
          </a:p>
          <a:p>
            <a:pPr>
              <a:buClr>
                <a:srgbClr val="C00000"/>
              </a:buClr>
              <a:buFont typeface="Wingdings" panose="05000000000000000000" pitchFamily="2" charset="2"/>
              <a:buChar char="§"/>
            </a:pPr>
            <a:r>
              <a:rPr lang="fr-FR" dirty="0">
                <a:latin typeface="+mj-lt"/>
              </a:rPr>
              <a:t> Définition de la réponse est la même qu’en première ligne</a:t>
            </a:r>
          </a:p>
        </p:txBody>
      </p:sp>
      <p:graphicFrame>
        <p:nvGraphicFramePr>
          <p:cNvPr id="4" name="Tableau 4">
            <a:extLst>
              <a:ext uri="{FF2B5EF4-FFF2-40B4-BE49-F238E27FC236}">
                <a16:creationId xmlns:a16="http://schemas.microsoft.com/office/drawing/2014/main" id="{1FFC259C-C90C-455E-AA38-50499DC69A2C}"/>
              </a:ext>
            </a:extLst>
          </p:cNvPr>
          <p:cNvGraphicFramePr>
            <a:graphicFrameLocks noGrp="1"/>
          </p:cNvGraphicFramePr>
          <p:nvPr>
            <p:extLst>
              <p:ext uri="{D42A27DB-BD31-4B8C-83A1-F6EECF244321}">
                <p14:modId xmlns:p14="http://schemas.microsoft.com/office/powerpoint/2010/main" val="3778943687"/>
              </p:ext>
            </p:extLst>
          </p:nvPr>
        </p:nvGraphicFramePr>
        <p:xfrm>
          <a:off x="1079365" y="2507356"/>
          <a:ext cx="5927825" cy="1483360"/>
        </p:xfrm>
        <a:graphic>
          <a:graphicData uri="http://schemas.openxmlformats.org/drawingml/2006/table">
            <a:tbl>
              <a:tblPr bandRow="1">
                <a:tableStyleId>{9DCAF9ED-07DC-4A11-8D7F-57B35C25682E}</a:tableStyleId>
              </a:tblPr>
              <a:tblGrid>
                <a:gridCol w="2797310">
                  <a:extLst>
                    <a:ext uri="{9D8B030D-6E8A-4147-A177-3AD203B41FA5}">
                      <a16:colId xmlns:a16="http://schemas.microsoft.com/office/drawing/2014/main" val="3486616970"/>
                    </a:ext>
                  </a:extLst>
                </a:gridCol>
                <a:gridCol w="3130515">
                  <a:extLst>
                    <a:ext uri="{9D8B030D-6E8A-4147-A177-3AD203B41FA5}">
                      <a16:colId xmlns:a16="http://schemas.microsoft.com/office/drawing/2014/main" val="3990286989"/>
                    </a:ext>
                  </a:extLst>
                </a:gridCol>
              </a:tblGrid>
              <a:tr h="370840">
                <a:tc>
                  <a:txBody>
                    <a:bodyPr/>
                    <a:lstStyle/>
                    <a:p>
                      <a:r>
                        <a:rPr lang="fr-FR" sz="1800" dirty="0">
                          <a:latin typeface="+mj-lt"/>
                        </a:rPr>
                        <a:t>T315I :</a:t>
                      </a:r>
                    </a:p>
                  </a:txBody>
                  <a:tcPr/>
                </a:tc>
                <a:tc>
                  <a:txBody>
                    <a:bodyPr/>
                    <a:lstStyle/>
                    <a:p>
                      <a:r>
                        <a:rPr lang="fr-FR" sz="1800" b="1" dirty="0" err="1">
                          <a:latin typeface="+mj-lt"/>
                        </a:rPr>
                        <a:t>Ponatinib</a:t>
                      </a:r>
                      <a:endParaRPr lang="fr-FR" sz="1800" b="1" dirty="0">
                        <a:latin typeface="+mj-lt"/>
                      </a:endParaRPr>
                    </a:p>
                  </a:txBody>
                  <a:tcPr/>
                </a:tc>
                <a:extLst>
                  <a:ext uri="{0D108BD9-81ED-4DB2-BD59-A6C34878D82A}">
                    <a16:rowId xmlns:a16="http://schemas.microsoft.com/office/drawing/2014/main" val="336363719"/>
                  </a:ext>
                </a:extLst>
              </a:tr>
              <a:tr h="370840">
                <a:tc>
                  <a:txBody>
                    <a:bodyPr/>
                    <a:lstStyle/>
                    <a:p>
                      <a:r>
                        <a:rPr lang="fr-FR" sz="1800" dirty="0">
                          <a:latin typeface="+mj-lt"/>
                        </a:rPr>
                        <a:t>F317L/V/I/C, T315A :</a:t>
                      </a:r>
                    </a:p>
                  </a:txBody>
                  <a:tcPr/>
                </a:tc>
                <a:tc>
                  <a:txBody>
                    <a:bodyPr/>
                    <a:lstStyle/>
                    <a:p>
                      <a:r>
                        <a:rPr lang="fr-FR" sz="1800" b="1" dirty="0">
                          <a:latin typeface="+mj-lt"/>
                        </a:rPr>
                        <a:t>Nilotinib, Bosutinib</a:t>
                      </a:r>
                      <a:r>
                        <a:rPr lang="fr-FR" sz="1800" dirty="0">
                          <a:latin typeface="+mj-lt"/>
                        </a:rPr>
                        <a:t>, </a:t>
                      </a:r>
                      <a:r>
                        <a:rPr lang="fr-FR" sz="1800" i="1" dirty="0" err="1">
                          <a:latin typeface="+mj-lt"/>
                        </a:rPr>
                        <a:t>Ponatinib</a:t>
                      </a:r>
                      <a:endParaRPr lang="fr-FR" sz="1800" i="1" dirty="0">
                        <a:latin typeface="+mj-lt"/>
                      </a:endParaRPr>
                    </a:p>
                  </a:txBody>
                  <a:tcPr/>
                </a:tc>
                <a:extLst>
                  <a:ext uri="{0D108BD9-81ED-4DB2-BD59-A6C34878D82A}">
                    <a16:rowId xmlns:a16="http://schemas.microsoft.com/office/drawing/2014/main" val="1511911651"/>
                  </a:ext>
                </a:extLst>
              </a:tr>
              <a:tr h="370840">
                <a:tc>
                  <a:txBody>
                    <a:bodyPr/>
                    <a:lstStyle/>
                    <a:p>
                      <a:r>
                        <a:rPr lang="fr-FR" sz="1800" dirty="0">
                          <a:latin typeface="+mj-lt"/>
                        </a:rPr>
                        <a:t>V299L :</a:t>
                      </a:r>
                    </a:p>
                  </a:txBody>
                  <a:tcPr/>
                </a:tc>
                <a:tc>
                  <a:txBody>
                    <a:bodyPr/>
                    <a:lstStyle/>
                    <a:p>
                      <a:r>
                        <a:rPr lang="fr-FR" sz="1800" b="1" dirty="0">
                          <a:latin typeface="+mj-lt"/>
                        </a:rPr>
                        <a:t>Nilotinib</a:t>
                      </a:r>
                      <a:r>
                        <a:rPr lang="fr-FR" sz="1800" dirty="0">
                          <a:latin typeface="+mj-lt"/>
                        </a:rPr>
                        <a:t>, </a:t>
                      </a:r>
                      <a:r>
                        <a:rPr lang="fr-FR" sz="1800" i="1" dirty="0" err="1">
                          <a:latin typeface="+mj-lt"/>
                        </a:rPr>
                        <a:t>Ponatinib</a:t>
                      </a:r>
                      <a:endParaRPr lang="fr-FR" sz="1800" i="1" dirty="0">
                        <a:latin typeface="+mj-lt"/>
                      </a:endParaRPr>
                    </a:p>
                  </a:txBody>
                  <a:tcPr/>
                </a:tc>
                <a:extLst>
                  <a:ext uri="{0D108BD9-81ED-4DB2-BD59-A6C34878D82A}">
                    <a16:rowId xmlns:a16="http://schemas.microsoft.com/office/drawing/2014/main" val="2205280946"/>
                  </a:ext>
                </a:extLst>
              </a:tr>
              <a:tr h="370840">
                <a:tc>
                  <a:txBody>
                    <a:bodyPr/>
                    <a:lstStyle/>
                    <a:p>
                      <a:r>
                        <a:rPr lang="fr-FR" sz="1800" dirty="0">
                          <a:latin typeface="+mj-lt"/>
                        </a:rPr>
                        <a:t>Y253H, E255V/K, F359V/I/C :</a:t>
                      </a:r>
                    </a:p>
                  </a:txBody>
                  <a:tcPr/>
                </a:tc>
                <a:tc>
                  <a:txBody>
                    <a:bodyPr/>
                    <a:lstStyle/>
                    <a:p>
                      <a:r>
                        <a:rPr lang="fr-FR" sz="1800" b="1" dirty="0">
                          <a:latin typeface="+mj-lt"/>
                        </a:rPr>
                        <a:t>Dasatinib, Bosutinib</a:t>
                      </a:r>
                      <a:r>
                        <a:rPr lang="fr-FR" sz="1800" dirty="0">
                          <a:latin typeface="+mj-lt"/>
                        </a:rPr>
                        <a:t>, </a:t>
                      </a:r>
                      <a:r>
                        <a:rPr lang="fr-FR" sz="1800" i="1" dirty="0" err="1">
                          <a:latin typeface="+mj-lt"/>
                        </a:rPr>
                        <a:t>Ponatinib</a:t>
                      </a:r>
                      <a:endParaRPr lang="fr-FR" sz="1800" i="1" dirty="0">
                        <a:latin typeface="+mj-lt"/>
                      </a:endParaRPr>
                    </a:p>
                  </a:txBody>
                  <a:tcPr/>
                </a:tc>
                <a:extLst>
                  <a:ext uri="{0D108BD9-81ED-4DB2-BD59-A6C34878D82A}">
                    <a16:rowId xmlns:a16="http://schemas.microsoft.com/office/drawing/2014/main" val="851226296"/>
                  </a:ext>
                </a:extLst>
              </a:tr>
            </a:tbl>
          </a:graphicData>
        </a:graphic>
      </p:graphicFrame>
    </p:spTree>
    <p:extLst>
      <p:ext uri="{BB962C8B-B14F-4D97-AF65-F5344CB8AC3E}">
        <p14:creationId xmlns:p14="http://schemas.microsoft.com/office/powerpoint/2010/main" val="189308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0AC1AA-07B3-4ABB-A8A3-B9F0F891D7BA}"/>
              </a:ext>
            </a:extLst>
          </p:cNvPr>
          <p:cNvSpPr>
            <a:spLocks noGrp="1"/>
          </p:cNvSpPr>
          <p:nvPr>
            <p:ph type="title"/>
          </p:nvPr>
        </p:nvSpPr>
        <p:spPr/>
        <p:txBody>
          <a:bodyPr/>
          <a:lstStyle/>
          <a:p>
            <a:r>
              <a:rPr lang="fr-FR" dirty="0">
                <a:solidFill>
                  <a:srgbClr val="C00000"/>
                </a:solidFill>
              </a:rPr>
              <a:t>Toxicités des ITK</a:t>
            </a:r>
          </a:p>
        </p:txBody>
      </p:sp>
      <p:sp>
        <p:nvSpPr>
          <p:cNvPr id="3" name="Espace réservé du contenu 2">
            <a:extLst>
              <a:ext uri="{FF2B5EF4-FFF2-40B4-BE49-F238E27FC236}">
                <a16:creationId xmlns:a16="http://schemas.microsoft.com/office/drawing/2014/main" id="{EF82C68B-BDAE-484A-BBEA-885D1737016F}"/>
              </a:ext>
            </a:extLst>
          </p:cNvPr>
          <p:cNvSpPr>
            <a:spLocks noGrp="1"/>
          </p:cNvSpPr>
          <p:nvPr>
            <p:ph idx="1"/>
          </p:nvPr>
        </p:nvSpPr>
        <p:spPr>
          <a:xfrm>
            <a:off x="838199" y="1825625"/>
            <a:ext cx="11077575" cy="4351338"/>
          </a:xfrm>
        </p:spPr>
        <p:txBody>
          <a:bodyPr>
            <a:normAutofit/>
          </a:bodyPr>
          <a:lstStyle/>
          <a:p>
            <a:pPr>
              <a:buClr>
                <a:srgbClr val="C00000"/>
              </a:buClr>
              <a:buFont typeface="Wingdings" panose="05000000000000000000" pitchFamily="2" charset="2"/>
              <a:buChar char="§"/>
            </a:pPr>
            <a:r>
              <a:rPr lang="fr-FR" dirty="0">
                <a:latin typeface="+mj-lt"/>
              </a:rPr>
              <a:t> Peu d’études spécifiquement sur les effets indésirables</a:t>
            </a:r>
          </a:p>
          <a:p>
            <a:pPr>
              <a:buClr>
                <a:srgbClr val="C00000"/>
              </a:buClr>
              <a:buFont typeface="Wingdings" panose="05000000000000000000" pitchFamily="2" charset="2"/>
              <a:buChar char="§"/>
            </a:pPr>
            <a:r>
              <a:rPr lang="fr-FR" dirty="0">
                <a:latin typeface="+mj-lt"/>
              </a:rPr>
              <a:t> Trois catégories d’effets indésirables :</a:t>
            </a:r>
          </a:p>
          <a:p>
            <a:pPr>
              <a:buClr>
                <a:srgbClr val="C00000"/>
              </a:buClr>
              <a:buFontTx/>
              <a:buChar char="-"/>
            </a:pPr>
            <a:r>
              <a:rPr lang="fr-FR" dirty="0">
                <a:solidFill>
                  <a:srgbClr val="C00000"/>
                </a:solidFill>
                <a:latin typeface="+mj-lt"/>
              </a:rPr>
              <a:t>Effet on-</a:t>
            </a:r>
            <a:r>
              <a:rPr lang="fr-FR" dirty="0" err="1">
                <a:solidFill>
                  <a:srgbClr val="C00000"/>
                </a:solidFill>
                <a:latin typeface="+mj-lt"/>
              </a:rPr>
              <a:t>target</a:t>
            </a:r>
            <a:r>
              <a:rPr lang="fr-FR" dirty="0">
                <a:solidFill>
                  <a:srgbClr val="C00000"/>
                </a:solidFill>
                <a:latin typeface="+mj-lt"/>
              </a:rPr>
              <a:t> : </a:t>
            </a:r>
            <a:r>
              <a:rPr lang="fr-FR" dirty="0">
                <a:latin typeface="+mj-lt"/>
              </a:rPr>
              <a:t>cytopénies initiales via diminution du clone pathologique et temps de latence avant restauration d’une hématopoïèse normale</a:t>
            </a:r>
            <a:endParaRPr lang="fr-FR" i="1" dirty="0">
              <a:latin typeface="+mj-lt"/>
            </a:endParaRPr>
          </a:p>
          <a:p>
            <a:pPr>
              <a:buClr>
                <a:srgbClr val="C00000"/>
              </a:buClr>
              <a:buFontTx/>
              <a:buChar char="-"/>
            </a:pPr>
            <a:r>
              <a:rPr lang="fr-FR" dirty="0">
                <a:latin typeface="+mj-lt"/>
              </a:rPr>
              <a:t> </a:t>
            </a:r>
            <a:r>
              <a:rPr lang="fr-FR" dirty="0">
                <a:solidFill>
                  <a:srgbClr val="C00000"/>
                </a:solidFill>
                <a:latin typeface="+mj-lt"/>
              </a:rPr>
              <a:t>Effets secondaires off-</a:t>
            </a:r>
            <a:r>
              <a:rPr lang="fr-FR" dirty="0" err="1">
                <a:solidFill>
                  <a:srgbClr val="C00000"/>
                </a:solidFill>
                <a:latin typeface="+mj-lt"/>
              </a:rPr>
              <a:t>target</a:t>
            </a:r>
            <a:r>
              <a:rPr lang="fr-FR" dirty="0">
                <a:solidFill>
                  <a:srgbClr val="C00000"/>
                </a:solidFill>
                <a:latin typeface="+mj-lt"/>
              </a:rPr>
              <a:t> :</a:t>
            </a:r>
            <a:r>
              <a:rPr lang="fr-FR" dirty="0">
                <a:latin typeface="+mj-lt"/>
              </a:rPr>
              <a:t> impact sur la qualité de vie et cause de changement d’ITK chez 30% des patients</a:t>
            </a:r>
          </a:p>
          <a:p>
            <a:pPr>
              <a:buClr>
                <a:srgbClr val="C00000"/>
              </a:buClr>
              <a:buFontTx/>
              <a:buChar char="-"/>
            </a:pPr>
            <a:r>
              <a:rPr lang="fr-FR" dirty="0">
                <a:solidFill>
                  <a:srgbClr val="C00000"/>
                </a:solidFill>
                <a:latin typeface="+mj-lt"/>
              </a:rPr>
              <a:t>Complications</a:t>
            </a:r>
            <a:r>
              <a:rPr lang="fr-FR" dirty="0">
                <a:latin typeface="+mj-lt"/>
              </a:rPr>
              <a:t> : risque de morbi-mortalité chez 15% des patients</a:t>
            </a:r>
          </a:p>
          <a:p>
            <a:pPr marL="0" indent="0">
              <a:buNone/>
            </a:pPr>
            <a:endParaRPr lang="fr-FR" dirty="0"/>
          </a:p>
          <a:p>
            <a:pPr marL="0" indent="0">
              <a:buNone/>
            </a:pPr>
            <a:endParaRPr lang="fr-FR" dirty="0"/>
          </a:p>
          <a:p>
            <a:endParaRPr lang="fr-FR" dirty="0"/>
          </a:p>
        </p:txBody>
      </p:sp>
    </p:spTree>
    <p:extLst>
      <p:ext uri="{BB962C8B-B14F-4D97-AF65-F5344CB8AC3E}">
        <p14:creationId xmlns:p14="http://schemas.microsoft.com/office/powerpoint/2010/main" val="655179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ADD9A0-1A7B-4A86-BBB7-8F99B4E23433}"/>
              </a:ext>
            </a:extLst>
          </p:cNvPr>
          <p:cNvSpPr>
            <a:spLocks noGrp="1"/>
          </p:cNvSpPr>
          <p:nvPr>
            <p:ph type="title"/>
          </p:nvPr>
        </p:nvSpPr>
        <p:spPr>
          <a:xfrm>
            <a:off x="838199" y="365125"/>
            <a:ext cx="10906125" cy="1325563"/>
          </a:xfrm>
        </p:spPr>
        <p:txBody>
          <a:bodyPr/>
          <a:lstStyle/>
          <a:p>
            <a:r>
              <a:rPr lang="fr-FR" dirty="0">
                <a:solidFill>
                  <a:srgbClr val="C00000"/>
                </a:solidFill>
              </a:rPr>
              <a:t>Gestion des effets indésirables : </a:t>
            </a:r>
            <a:r>
              <a:rPr lang="fr-FR" dirty="0"/>
              <a:t>selon le grade</a:t>
            </a:r>
          </a:p>
        </p:txBody>
      </p:sp>
      <p:sp>
        <p:nvSpPr>
          <p:cNvPr id="3" name="Espace réservé du contenu 2">
            <a:extLst>
              <a:ext uri="{FF2B5EF4-FFF2-40B4-BE49-F238E27FC236}">
                <a16:creationId xmlns:a16="http://schemas.microsoft.com/office/drawing/2014/main" id="{E9AA52A0-A3BC-4404-8294-CEE941379C9B}"/>
              </a:ext>
            </a:extLst>
          </p:cNvPr>
          <p:cNvSpPr>
            <a:spLocks noGrp="1"/>
          </p:cNvSpPr>
          <p:nvPr>
            <p:ph idx="1"/>
          </p:nvPr>
        </p:nvSpPr>
        <p:spPr>
          <a:xfrm>
            <a:off x="838200" y="1727200"/>
            <a:ext cx="10515600" cy="4765675"/>
          </a:xfrm>
        </p:spPr>
        <p:txBody>
          <a:bodyPr>
            <a:normAutofit/>
          </a:bodyPr>
          <a:lstStyle/>
          <a:p>
            <a:pPr>
              <a:buFont typeface="Wingdings" panose="05000000000000000000" pitchFamily="2" charset="2"/>
              <a:buChar char="§"/>
            </a:pPr>
            <a:r>
              <a:rPr lang="fr-FR" dirty="0">
                <a:solidFill>
                  <a:srgbClr val="C00000"/>
                </a:solidFill>
                <a:latin typeface="+mj-lt"/>
              </a:rPr>
              <a:t> Grade 1 </a:t>
            </a:r>
            <a:r>
              <a:rPr lang="fr-FR" dirty="0">
                <a:latin typeface="+mj-lt"/>
              </a:rPr>
              <a:t>: Traitement symptomatique</a:t>
            </a:r>
          </a:p>
          <a:p>
            <a:pPr>
              <a:buFont typeface="Wingdings" panose="05000000000000000000" pitchFamily="2" charset="2"/>
              <a:buChar char="§"/>
            </a:pPr>
            <a:r>
              <a:rPr lang="fr-FR" dirty="0">
                <a:solidFill>
                  <a:srgbClr val="C00000"/>
                </a:solidFill>
                <a:latin typeface="+mj-lt"/>
              </a:rPr>
              <a:t> Grade 2 </a:t>
            </a:r>
            <a:r>
              <a:rPr lang="fr-FR" dirty="0">
                <a:latin typeface="+mj-lt"/>
              </a:rPr>
              <a:t>: Traitement symptomatique pendant 1 semaine</a:t>
            </a:r>
          </a:p>
          <a:p>
            <a:pPr>
              <a:buFontTx/>
              <a:buChar char="-"/>
            </a:pPr>
            <a:r>
              <a:rPr lang="fr-FR" dirty="0">
                <a:latin typeface="+mj-lt"/>
              </a:rPr>
              <a:t>Si persiste : suspension du ITK et surveillance jusqu’à amélioration</a:t>
            </a:r>
          </a:p>
          <a:p>
            <a:pPr marL="0" indent="0">
              <a:buNone/>
            </a:pPr>
            <a:r>
              <a:rPr lang="fr-FR" dirty="0">
                <a:latin typeface="+mj-lt"/>
              </a:rPr>
              <a:t>- Si récidives : discuter réduction de dose</a:t>
            </a:r>
          </a:p>
          <a:p>
            <a:pPr>
              <a:buFont typeface="Wingdings" panose="05000000000000000000" pitchFamily="2" charset="2"/>
              <a:buChar char="§"/>
            </a:pPr>
            <a:r>
              <a:rPr lang="fr-FR" dirty="0">
                <a:solidFill>
                  <a:srgbClr val="C00000"/>
                </a:solidFill>
                <a:latin typeface="+mj-lt"/>
              </a:rPr>
              <a:t> Grade 3 </a:t>
            </a:r>
            <a:r>
              <a:rPr lang="fr-FR" dirty="0">
                <a:latin typeface="+mj-lt"/>
              </a:rPr>
              <a:t>: Suspension puis reprise à une dose inférieure</a:t>
            </a:r>
          </a:p>
          <a:p>
            <a:pPr>
              <a:buFontTx/>
              <a:buChar char="-"/>
            </a:pPr>
            <a:r>
              <a:rPr lang="fr-FR" dirty="0">
                <a:latin typeface="+mj-lt"/>
              </a:rPr>
              <a:t>Si pas d’amélioration en 4 semaines : changement d’ITK</a:t>
            </a:r>
          </a:p>
          <a:p>
            <a:pPr>
              <a:buFontTx/>
              <a:buChar char="-"/>
            </a:pPr>
            <a:r>
              <a:rPr lang="fr-FR" dirty="0">
                <a:latin typeface="+mj-lt"/>
              </a:rPr>
              <a:t>Si récidives : discuter réduction de dose</a:t>
            </a:r>
          </a:p>
          <a:p>
            <a:pPr>
              <a:buFont typeface="Wingdings" panose="05000000000000000000" pitchFamily="2" charset="2"/>
              <a:buChar char="§"/>
            </a:pPr>
            <a:r>
              <a:rPr lang="fr-FR" dirty="0">
                <a:solidFill>
                  <a:srgbClr val="C00000"/>
                </a:solidFill>
                <a:latin typeface="+mj-lt"/>
              </a:rPr>
              <a:t> Grade 4 </a:t>
            </a:r>
            <a:r>
              <a:rPr lang="fr-FR" dirty="0">
                <a:latin typeface="+mj-lt"/>
              </a:rPr>
              <a:t>: Changement d’ITK</a:t>
            </a:r>
          </a:p>
        </p:txBody>
      </p:sp>
      <p:sp>
        <p:nvSpPr>
          <p:cNvPr id="4" name="ZoneTexte 3">
            <a:extLst>
              <a:ext uri="{FF2B5EF4-FFF2-40B4-BE49-F238E27FC236}">
                <a16:creationId xmlns:a16="http://schemas.microsoft.com/office/drawing/2014/main" id="{279CB2BA-9DC8-46DF-A8E4-727A618C7914}"/>
              </a:ext>
            </a:extLst>
          </p:cNvPr>
          <p:cNvSpPr txBox="1"/>
          <p:nvPr/>
        </p:nvSpPr>
        <p:spPr>
          <a:xfrm>
            <a:off x="8362950" y="6492875"/>
            <a:ext cx="3505200" cy="338554"/>
          </a:xfrm>
          <a:prstGeom prst="rect">
            <a:avLst/>
          </a:prstGeom>
          <a:noFill/>
        </p:spPr>
        <p:txBody>
          <a:bodyPr wrap="square" rtlCol="0">
            <a:spAutoFit/>
          </a:bodyPr>
          <a:lstStyle/>
          <a:p>
            <a:r>
              <a:rPr lang="nb-NO" sz="1600" i="1" dirty="0">
                <a:latin typeface="+mj-lt"/>
              </a:rPr>
              <a:t>Steegmann et all - ELN  Leukemia 2016</a:t>
            </a:r>
            <a:endParaRPr lang="fr-FR" sz="1600" i="1" dirty="0">
              <a:latin typeface="+mj-lt"/>
            </a:endParaRPr>
          </a:p>
        </p:txBody>
      </p:sp>
    </p:spTree>
    <p:extLst>
      <p:ext uri="{BB962C8B-B14F-4D97-AF65-F5344CB8AC3E}">
        <p14:creationId xmlns:p14="http://schemas.microsoft.com/office/powerpoint/2010/main" val="4284880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72A28F-61AF-4435-AFC0-FF54FF18F770}"/>
              </a:ext>
            </a:extLst>
          </p:cNvPr>
          <p:cNvSpPr>
            <a:spLocks noGrp="1"/>
          </p:cNvSpPr>
          <p:nvPr>
            <p:ph type="title"/>
          </p:nvPr>
        </p:nvSpPr>
        <p:spPr/>
        <p:txBody>
          <a:bodyPr/>
          <a:lstStyle/>
          <a:p>
            <a:r>
              <a:rPr lang="fr-FR" dirty="0">
                <a:solidFill>
                  <a:srgbClr val="C00000"/>
                </a:solidFill>
              </a:rPr>
              <a:t>Gestion des EI : </a:t>
            </a:r>
            <a:r>
              <a:rPr lang="fr-FR" dirty="0"/>
              <a:t>hématologiques</a:t>
            </a:r>
          </a:p>
        </p:txBody>
      </p:sp>
      <p:sp>
        <p:nvSpPr>
          <p:cNvPr id="3" name="Espace réservé du contenu 2">
            <a:extLst>
              <a:ext uri="{FF2B5EF4-FFF2-40B4-BE49-F238E27FC236}">
                <a16:creationId xmlns:a16="http://schemas.microsoft.com/office/drawing/2014/main" id="{1DB5AE69-808D-4521-94BA-8CFF58E5C221}"/>
              </a:ext>
            </a:extLst>
          </p:cNvPr>
          <p:cNvSpPr>
            <a:spLocks noGrp="1"/>
          </p:cNvSpPr>
          <p:nvPr>
            <p:ph idx="1"/>
          </p:nvPr>
        </p:nvSpPr>
        <p:spPr/>
        <p:txBody>
          <a:bodyPr/>
          <a:lstStyle/>
          <a:p>
            <a:pPr>
              <a:buFont typeface="Wingdings" panose="05000000000000000000" pitchFamily="2" charset="2"/>
              <a:buChar char="§"/>
            </a:pPr>
            <a:r>
              <a:rPr lang="fr-FR" dirty="0">
                <a:solidFill>
                  <a:srgbClr val="C00000"/>
                </a:solidFill>
                <a:latin typeface="+mj-lt"/>
              </a:rPr>
              <a:t> Cytopénies</a:t>
            </a:r>
            <a:r>
              <a:rPr lang="fr-FR" dirty="0">
                <a:latin typeface="+mj-lt"/>
              </a:rPr>
              <a:t> : les premières semaines puis amélioration</a:t>
            </a:r>
          </a:p>
          <a:p>
            <a:pPr marL="0" indent="0">
              <a:buNone/>
            </a:pPr>
            <a:r>
              <a:rPr lang="fr-FR" u="sng" dirty="0">
                <a:latin typeface="+mj-lt"/>
              </a:rPr>
              <a:t>Surveillance</a:t>
            </a:r>
            <a:r>
              <a:rPr lang="fr-FR" dirty="0">
                <a:latin typeface="+mj-lt"/>
              </a:rPr>
              <a:t> : NFS toutes les semaines jusqu’à résolution</a:t>
            </a:r>
          </a:p>
          <a:p>
            <a:pPr marL="0" indent="0">
              <a:buNone/>
            </a:pPr>
            <a:r>
              <a:rPr lang="fr-FR" u="sng" dirty="0">
                <a:latin typeface="+mj-lt"/>
              </a:rPr>
              <a:t>Traitement</a:t>
            </a:r>
            <a:r>
              <a:rPr lang="fr-FR" dirty="0">
                <a:latin typeface="+mj-lt"/>
              </a:rPr>
              <a:t> : suspension si grade 3-4 puis reprise à dose réduite et augmentation après stabilisation. Si récurrence discuter switch ITK.</a:t>
            </a:r>
          </a:p>
          <a:p>
            <a:pPr marL="0" indent="0">
              <a:buNone/>
            </a:pPr>
            <a:r>
              <a:rPr lang="fr-FR" i="1" dirty="0">
                <a:latin typeface="+mj-lt"/>
              </a:rPr>
              <a:t>Si persiste malgré switch : discuter potentielle allogreffe</a:t>
            </a:r>
          </a:p>
          <a:p>
            <a:pPr marL="0" indent="0">
              <a:buNone/>
            </a:pPr>
            <a:r>
              <a:rPr lang="fr-FR" u="sng" dirty="0">
                <a:latin typeface="+mj-lt"/>
              </a:rPr>
              <a:t>Phase avancée </a:t>
            </a:r>
            <a:r>
              <a:rPr lang="fr-FR" dirty="0">
                <a:latin typeface="+mj-lt"/>
              </a:rPr>
              <a:t>: ne pas réduire la dose, si persiste faire myélogramme, utilisation de G-CSF et EPO possible</a:t>
            </a:r>
          </a:p>
          <a:p>
            <a:pPr>
              <a:buFont typeface="Wingdings" panose="05000000000000000000" pitchFamily="2" charset="2"/>
              <a:buChar char="§"/>
            </a:pPr>
            <a:r>
              <a:rPr lang="fr-FR" dirty="0">
                <a:solidFill>
                  <a:srgbClr val="C00000"/>
                </a:solidFill>
                <a:latin typeface="+mj-lt"/>
              </a:rPr>
              <a:t> Dysfonction plaquettaire </a:t>
            </a:r>
            <a:r>
              <a:rPr lang="fr-FR" dirty="0">
                <a:latin typeface="+mj-lt"/>
              </a:rPr>
              <a:t>: surtout Dasatinib</a:t>
            </a:r>
          </a:p>
        </p:txBody>
      </p:sp>
      <p:sp>
        <p:nvSpPr>
          <p:cNvPr id="4" name="ZoneTexte 3">
            <a:extLst>
              <a:ext uri="{FF2B5EF4-FFF2-40B4-BE49-F238E27FC236}">
                <a16:creationId xmlns:a16="http://schemas.microsoft.com/office/drawing/2014/main" id="{127E01E0-B2D2-4A78-8668-C6B1E91F2712}"/>
              </a:ext>
            </a:extLst>
          </p:cNvPr>
          <p:cNvSpPr txBox="1"/>
          <p:nvPr/>
        </p:nvSpPr>
        <p:spPr>
          <a:xfrm>
            <a:off x="8362950" y="6492875"/>
            <a:ext cx="3505200" cy="338554"/>
          </a:xfrm>
          <a:prstGeom prst="rect">
            <a:avLst/>
          </a:prstGeom>
          <a:noFill/>
        </p:spPr>
        <p:txBody>
          <a:bodyPr wrap="square" rtlCol="0">
            <a:spAutoFit/>
          </a:bodyPr>
          <a:lstStyle/>
          <a:p>
            <a:r>
              <a:rPr lang="nb-NO" sz="1600" i="1" dirty="0">
                <a:latin typeface="+mj-lt"/>
              </a:rPr>
              <a:t>Steegmann et all - ELN  Leukemia 2016</a:t>
            </a:r>
            <a:endParaRPr lang="fr-FR" sz="1600" i="1" dirty="0">
              <a:latin typeface="+mj-lt"/>
            </a:endParaRPr>
          </a:p>
        </p:txBody>
      </p:sp>
    </p:spTree>
    <p:extLst>
      <p:ext uri="{BB962C8B-B14F-4D97-AF65-F5344CB8AC3E}">
        <p14:creationId xmlns:p14="http://schemas.microsoft.com/office/powerpoint/2010/main" val="2027062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C00000"/>
                </a:solidFill>
              </a:rPr>
              <a:t>Comparaison des toxicités des ITK</a:t>
            </a:r>
          </a:p>
        </p:txBody>
      </p:sp>
      <p:graphicFrame>
        <p:nvGraphicFramePr>
          <p:cNvPr id="5" name="Tableau 5">
            <a:extLst>
              <a:ext uri="{FF2B5EF4-FFF2-40B4-BE49-F238E27FC236}">
                <a16:creationId xmlns:a16="http://schemas.microsoft.com/office/drawing/2014/main" id="{2B9060A9-1F20-40BE-83E0-E2D0C5A81449}"/>
              </a:ext>
            </a:extLst>
          </p:cNvPr>
          <p:cNvGraphicFramePr>
            <a:graphicFrameLocks noGrp="1"/>
          </p:cNvGraphicFramePr>
          <p:nvPr>
            <p:extLst>
              <p:ext uri="{D42A27DB-BD31-4B8C-83A1-F6EECF244321}">
                <p14:modId xmlns:p14="http://schemas.microsoft.com/office/powerpoint/2010/main" val="436782715"/>
              </p:ext>
            </p:extLst>
          </p:nvPr>
        </p:nvGraphicFramePr>
        <p:xfrm>
          <a:off x="1559292" y="1942074"/>
          <a:ext cx="8537608" cy="4169968"/>
        </p:xfrm>
        <a:graphic>
          <a:graphicData uri="http://schemas.openxmlformats.org/drawingml/2006/table">
            <a:tbl>
              <a:tblPr bandRow="1" bandCol="1">
                <a:tableStyleId>{72833802-FEF1-4C79-8D5D-14CF1EAF98D9}</a:tableStyleId>
              </a:tblPr>
              <a:tblGrid>
                <a:gridCol w="2493914">
                  <a:extLst>
                    <a:ext uri="{9D8B030D-6E8A-4147-A177-3AD203B41FA5}">
                      <a16:colId xmlns:a16="http://schemas.microsoft.com/office/drawing/2014/main" val="3782534768"/>
                    </a:ext>
                  </a:extLst>
                </a:gridCol>
                <a:gridCol w="1138600">
                  <a:extLst>
                    <a:ext uri="{9D8B030D-6E8A-4147-A177-3AD203B41FA5}">
                      <a16:colId xmlns:a16="http://schemas.microsoft.com/office/drawing/2014/main" val="2885581442"/>
                    </a:ext>
                  </a:extLst>
                </a:gridCol>
                <a:gridCol w="1191235">
                  <a:extLst>
                    <a:ext uri="{9D8B030D-6E8A-4147-A177-3AD203B41FA5}">
                      <a16:colId xmlns:a16="http://schemas.microsoft.com/office/drawing/2014/main" val="505269263"/>
                    </a:ext>
                  </a:extLst>
                </a:gridCol>
                <a:gridCol w="1205937">
                  <a:extLst>
                    <a:ext uri="{9D8B030D-6E8A-4147-A177-3AD203B41FA5}">
                      <a16:colId xmlns:a16="http://schemas.microsoft.com/office/drawing/2014/main" val="3085758298"/>
                    </a:ext>
                  </a:extLst>
                </a:gridCol>
                <a:gridCol w="1216609">
                  <a:extLst>
                    <a:ext uri="{9D8B030D-6E8A-4147-A177-3AD203B41FA5}">
                      <a16:colId xmlns:a16="http://schemas.microsoft.com/office/drawing/2014/main" val="2471742218"/>
                    </a:ext>
                  </a:extLst>
                </a:gridCol>
                <a:gridCol w="1291313">
                  <a:extLst>
                    <a:ext uri="{9D8B030D-6E8A-4147-A177-3AD203B41FA5}">
                      <a16:colId xmlns:a16="http://schemas.microsoft.com/office/drawing/2014/main" val="3562747298"/>
                    </a:ext>
                  </a:extLst>
                </a:gridCol>
              </a:tblGrid>
              <a:tr h="419294">
                <a:tc>
                  <a:txBody>
                    <a:bodyPr/>
                    <a:lstStyle/>
                    <a:p>
                      <a:r>
                        <a:rPr lang="fr-FR" sz="2000" b="1" dirty="0">
                          <a:latin typeface="+mj-lt"/>
                        </a:rPr>
                        <a:t>Effets indésirables</a:t>
                      </a:r>
                    </a:p>
                  </a:txBody>
                  <a:tcPr/>
                </a:tc>
                <a:tc>
                  <a:txBody>
                    <a:bodyPr/>
                    <a:lstStyle/>
                    <a:p>
                      <a:r>
                        <a:rPr lang="fr-FR" sz="2000" b="1" dirty="0">
                          <a:latin typeface="+mj-lt"/>
                        </a:rPr>
                        <a:t>Imatinib</a:t>
                      </a:r>
                    </a:p>
                  </a:txBody>
                  <a:tcPr/>
                </a:tc>
                <a:tc>
                  <a:txBody>
                    <a:bodyPr/>
                    <a:lstStyle/>
                    <a:p>
                      <a:r>
                        <a:rPr lang="fr-FR" sz="2000" b="1" dirty="0">
                          <a:latin typeface="+mj-lt"/>
                        </a:rPr>
                        <a:t>Nilotinib</a:t>
                      </a:r>
                    </a:p>
                  </a:txBody>
                  <a:tcPr/>
                </a:tc>
                <a:tc>
                  <a:txBody>
                    <a:bodyPr/>
                    <a:lstStyle/>
                    <a:p>
                      <a:r>
                        <a:rPr lang="fr-FR" sz="2000" b="1" dirty="0">
                          <a:latin typeface="+mj-lt"/>
                        </a:rPr>
                        <a:t>Dasatinib</a:t>
                      </a:r>
                    </a:p>
                  </a:txBody>
                  <a:tcPr/>
                </a:tc>
                <a:tc>
                  <a:txBody>
                    <a:bodyPr/>
                    <a:lstStyle/>
                    <a:p>
                      <a:r>
                        <a:rPr lang="fr-FR" sz="2000" b="1" dirty="0">
                          <a:latin typeface="+mj-lt"/>
                        </a:rPr>
                        <a:t>Bosutinib</a:t>
                      </a:r>
                    </a:p>
                  </a:txBody>
                  <a:tcPr/>
                </a:tc>
                <a:tc>
                  <a:txBody>
                    <a:bodyPr/>
                    <a:lstStyle/>
                    <a:p>
                      <a:r>
                        <a:rPr lang="fr-FR" sz="2000" b="1" dirty="0" err="1">
                          <a:latin typeface="+mj-lt"/>
                        </a:rPr>
                        <a:t>Ponatinib</a:t>
                      </a:r>
                      <a:endParaRPr lang="fr-FR" sz="2000" b="1" dirty="0">
                        <a:latin typeface="+mj-lt"/>
                      </a:endParaRPr>
                    </a:p>
                  </a:txBody>
                  <a:tcPr/>
                </a:tc>
                <a:extLst>
                  <a:ext uri="{0D108BD9-81ED-4DB2-BD59-A6C34878D82A}">
                    <a16:rowId xmlns:a16="http://schemas.microsoft.com/office/drawing/2014/main" val="1516426036"/>
                  </a:ext>
                </a:extLst>
              </a:tr>
              <a:tr h="419294">
                <a:tc>
                  <a:txBody>
                    <a:bodyPr/>
                    <a:lstStyle/>
                    <a:p>
                      <a:r>
                        <a:rPr lang="fr-FR" sz="2000" b="0" dirty="0">
                          <a:latin typeface="+mj-lt"/>
                        </a:rPr>
                        <a:t>Œdème facial</a:t>
                      </a:r>
                    </a:p>
                  </a:txBody>
                  <a:tcPr/>
                </a:tc>
                <a:tc>
                  <a:txBody>
                    <a:bodyPr/>
                    <a:lstStyle/>
                    <a:p>
                      <a:pPr algn="ctr"/>
                      <a:r>
                        <a:rPr lang="fr-FR" sz="2000" dirty="0">
                          <a:latin typeface="+mj-lt"/>
                        </a:rPr>
                        <a:t>++</a:t>
                      </a:r>
                    </a:p>
                  </a:txBody>
                  <a:tcPr>
                    <a:solidFill>
                      <a:schemeClr val="accent2">
                        <a:lumMod val="60000"/>
                        <a:lumOff val="40000"/>
                      </a:schemeClr>
                    </a:solidFill>
                  </a:tcPr>
                </a:tc>
                <a:tc>
                  <a:txBody>
                    <a:bodyPr/>
                    <a:lstStyle/>
                    <a:p>
                      <a:pPr algn="ctr"/>
                      <a:r>
                        <a:rPr lang="fr-FR" sz="2000" dirty="0">
                          <a:latin typeface="+mj-lt"/>
                        </a:rPr>
                        <a:t>-</a:t>
                      </a:r>
                    </a:p>
                  </a:txBody>
                  <a:tcPr/>
                </a:tc>
                <a:tc>
                  <a:txBody>
                    <a:bodyPr/>
                    <a:lstStyle/>
                    <a:p>
                      <a:pPr algn="ctr"/>
                      <a:r>
                        <a:rPr lang="fr-FR" sz="2000" dirty="0">
                          <a:latin typeface="+mj-lt"/>
                        </a:rPr>
                        <a:t>-</a:t>
                      </a:r>
                    </a:p>
                  </a:txBody>
                  <a:tcPr/>
                </a:tc>
                <a:tc>
                  <a:txBody>
                    <a:bodyPr/>
                    <a:lstStyle/>
                    <a:p>
                      <a:pPr algn="ctr"/>
                      <a:r>
                        <a:rPr lang="fr-FR" sz="2000" dirty="0">
                          <a:latin typeface="+mj-lt"/>
                        </a:rPr>
                        <a:t>-</a:t>
                      </a:r>
                    </a:p>
                  </a:txBody>
                  <a:tcPr/>
                </a:tc>
                <a:tc>
                  <a:txBody>
                    <a:bodyPr/>
                    <a:lstStyle/>
                    <a:p>
                      <a:pPr algn="ctr"/>
                      <a:r>
                        <a:rPr lang="fr-FR" sz="2000" dirty="0">
                          <a:latin typeface="+mj-lt"/>
                        </a:rPr>
                        <a:t>-</a:t>
                      </a:r>
                    </a:p>
                  </a:txBody>
                  <a:tcPr/>
                </a:tc>
                <a:extLst>
                  <a:ext uri="{0D108BD9-81ED-4DB2-BD59-A6C34878D82A}">
                    <a16:rowId xmlns:a16="http://schemas.microsoft.com/office/drawing/2014/main" val="520495035"/>
                  </a:ext>
                </a:extLst>
              </a:tr>
              <a:tr h="419294">
                <a:tc>
                  <a:txBody>
                    <a:bodyPr/>
                    <a:lstStyle/>
                    <a:p>
                      <a:r>
                        <a:rPr lang="fr-FR" sz="2000" b="0" dirty="0">
                          <a:latin typeface="+mj-lt"/>
                        </a:rPr>
                        <a:t>Epanchement pleural</a:t>
                      </a:r>
                    </a:p>
                  </a:txBody>
                  <a:tcPr/>
                </a:tc>
                <a:tc>
                  <a:txBody>
                    <a:bodyPr/>
                    <a:lstStyle/>
                    <a:p>
                      <a:pPr algn="ctr"/>
                      <a:r>
                        <a:rPr lang="fr-FR" sz="2000" dirty="0">
                          <a:latin typeface="+mj-lt"/>
                        </a:rPr>
                        <a:t>-</a:t>
                      </a:r>
                    </a:p>
                  </a:txBody>
                  <a:tcPr/>
                </a:tc>
                <a:tc>
                  <a:txBody>
                    <a:bodyPr/>
                    <a:lstStyle/>
                    <a:p>
                      <a:pPr algn="ctr"/>
                      <a:r>
                        <a:rPr lang="fr-FR" sz="2000" dirty="0">
                          <a:latin typeface="+mj-lt"/>
                        </a:rPr>
                        <a:t>-</a:t>
                      </a:r>
                    </a:p>
                  </a:txBody>
                  <a:tcPr/>
                </a:tc>
                <a:tc>
                  <a:txBody>
                    <a:bodyPr/>
                    <a:lstStyle/>
                    <a:p>
                      <a:pPr algn="ctr"/>
                      <a:r>
                        <a:rPr lang="fr-FR" sz="2000" dirty="0">
                          <a:latin typeface="+mj-lt"/>
                        </a:rPr>
                        <a:t>++</a:t>
                      </a:r>
                    </a:p>
                  </a:txBody>
                  <a:tcPr>
                    <a:solidFill>
                      <a:schemeClr val="accent2">
                        <a:lumMod val="60000"/>
                        <a:lumOff val="40000"/>
                      </a:schemeClr>
                    </a:solidFill>
                  </a:tcPr>
                </a:tc>
                <a:tc>
                  <a:txBody>
                    <a:bodyPr/>
                    <a:lstStyle/>
                    <a:p>
                      <a:pPr algn="ctr"/>
                      <a:r>
                        <a:rPr lang="fr-FR" sz="2000" dirty="0">
                          <a:latin typeface="+mj-lt"/>
                        </a:rPr>
                        <a:t>-</a:t>
                      </a:r>
                    </a:p>
                  </a:txBody>
                  <a:tcPr/>
                </a:tc>
                <a:tc>
                  <a:txBody>
                    <a:bodyPr/>
                    <a:lstStyle/>
                    <a:p>
                      <a:pPr algn="ctr"/>
                      <a:r>
                        <a:rPr lang="fr-FR" sz="2000" dirty="0">
                          <a:latin typeface="+mj-lt"/>
                        </a:rPr>
                        <a:t>-</a:t>
                      </a:r>
                    </a:p>
                  </a:txBody>
                  <a:tcPr/>
                </a:tc>
                <a:extLst>
                  <a:ext uri="{0D108BD9-81ED-4DB2-BD59-A6C34878D82A}">
                    <a16:rowId xmlns:a16="http://schemas.microsoft.com/office/drawing/2014/main" val="1417180212"/>
                  </a:ext>
                </a:extLst>
              </a:tr>
              <a:tr h="419294">
                <a:tc>
                  <a:txBody>
                    <a:bodyPr/>
                    <a:lstStyle/>
                    <a:p>
                      <a:r>
                        <a:rPr lang="fr-FR" sz="2000" b="0" dirty="0">
                          <a:latin typeface="+mj-lt"/>
                        </a:rPr>
                        <a:t>Diarrhée</a:t>
                      </a:r>
                    </a:p>
                  </a:txBody>
                  <a:tcPr/>
                </a:tc>
                <a:tc>
                  <a:txBody>
                    <a:bodyPr/>
                    <a:lstStyle/>
                    <a:p>
                      <a:pPr algn="ctr"/>
                      <a:r>
                        <a:rPr lang="fr-FR" sz="2000" dirty="0">
                          <a:latin typeface="+mj-lt"/>
                        </a:rPr>
                        <a:t>++</a:t>
                      </a:r>
                    </a:p>
                  </a:txBody>
                  <a:tcPr>
                    <a:solidFill>
                      <a:schemeClr val="accent2">
                        <a:lumMod val="60000"/>
                        <a:lumOff val="40000"/>
                      </a:schemeClr>
                    </a:solidFill>
                  </a:tcPr>
                </a:tc>
                <a:tc>
                  <a:txBody>
                    <a:bodyPr/>
                    <a:lstStyle/>
                    <a:p>
                      <a:pPr algn="ctr"/>
                      <a:r>
                        <a:rPr lang="fr-FR" sz="2000" dirty="0">
                          <a:latin typeface="+mj-lt"/>
                        </a:rPr>
                        <a:t>+</a:t>
                      </a:r>
                    </a:p>
                  </a:txBody>
                  <a:tcPr>
                    <a:solidFill>
                      <a:schemeClr val="accent2">
                        <a:lumMod val="20000"/>
                        <a:lumOff val="80000"/>
                      </a:schemeClr>
                    </a:solidFill>
                  </a:tcPr>
                </a:tc>
                <a:tc>
                  <a:txBody>
                    <a:bodyPr/>
                    <a:lstStyle/>
                    <a:p>
                      <a:pPr algn="ctr"/>
                      <a:r>
                        <a:rPr lang="fr-FR" sz="2000" dirty="0">
                          <a:latin typeface="+mj-lt"/>
                        </a:rPr>
                        <a:t>+</a:t>
                      </a:r>
                    </a:p>
                  </a:txBody>
                  <a:tcPr>
                    <a:solidFill>
                      <a:schemeClr val="accent2">
                        <a:lumMod val="20000"/>
                        <a:lumOff val="80000"/>
                      </a:schemeClr>
                    </a:solidFill>
                  </a:tcPr>
                </a:tc>
                <a:tc>
                  <a:txBody>
                    <a:bodyPr/>
                    <a:lstStyle/>
                    <a:p>
                      <a:pPr algn="ctr"/>
                      <a:r>
                        <a:rPr lang="fr-FR" sz="2000" dirty="0">
                          <a:latin typeface="+mj-lt"/>
                        </a:rPr>
                        <a:t>++</a:t>
                      </a:r>
                    </a:p>
                  </a:txBody>
                  <a:tcPr>
                    <a:solidFill>
                      <a:schemeClr val="accent2">
                        <a:lumMod val="60000"/>
                        <a:lumOff val="40000"/>
                      </a:schemeClr>
                    </a:solidFill>
                  </a:tcPr>
                </a:tc>
                <a:tc>
                  <a:txBody>
                    <a:bodyPr/>
                    <a:lstStyle/>
                    <a:p>
                      <a:pPr algn="ctr"/>
                      <a:r>
                        <a:rPr lang="fr-FR" sz="2000" dirty="0">
                          <a:latin typeface="+mj-lt"/>
                        </a:rPr>
                        <a:t>-</a:t>
                      </a:r>
                    </a:p>
                  </a:txBody>
                  <a:tcPr/>
                </a:tc>
                <a:extLst>
                  <a:ext uri="{0D108BD9-81ED-4DB2-BD59-A6C34878D82A}">
                    <a16:rowId xmlns:a16="http://schemas.microsoft.com/office/drawing/2014/main" val="1565281092"/>
                  </a:ext>
                </a:extLst>
              </a:tr>
              <a:tr h="413551">
                <a:tc>
                  <a:txBody>
                    <a:bodyPr/>
                    <a:lstStyle/>
                    <a:p>
                      <a:r>
                        <a:rPr lang="fr-FR" sz="2000" b="0" dirty="0">
                          <a:latin typeface="+mj-lt"/>
                        </a:rPr>
                        <a:t>Vasculaire</a:t>
                      </a:r>
                    </a:p>
                  </a:txBody>
                  <a:tcPr/>
                </a:tc>
                <a:tc>
                  <a:txBody>
                    <a:bodyPr/>
                    <a:lstStyle/>
                    <a:p>
                      <a:pPr algn="ctr"/>
                      <a:r>
                        <a:rPr lang="fr-FR" sz="2000" dirty="0">
                          <a:latin typeface="+mj-lt"/>
                        </a:rPr>
                        <a:t>-</a:t>
                      </a:r>
                    </a:p>
                  </a:txBody>
                  <a:tcPr/>
                </a:tc>
                <a:tc>
                  <a:txBody>
                    <a:bodyPr/>
                    <a:lstStyle/>
                    <a:p>
                      <a:pPr algn="ctr"/>
                      <a:r>
                        <a:rPr lang="fr-FR" sz="2000" dirty="0">
                          <a:latin typeface="+mj-lt"/>
                        </a:rPr>
                        <a:t>++</a:t>
                      </a:r>
                    </a:p>
                  </a:txBody>
                  <a:tcPr>
                    <a:solidFill>
                      <a:schemeClr val="accent2">
                        <a:lumMod val="60000"/>
                        <a:lumOff val="40000"/>
                      </a:schemeClr>
                    </a:solidFill>
                  </a:tcPr>
                </a:tc>
                <a:tc>
                  <a:txBody>
                    <a:bodyPr/>
                    <a:lstStyle/>
                    <a:p>
                      <a:pPr algn="ctr"/>
                      <a:r>
                        <a:rPr lang="fr-FR" sz="2000" dirty="0">
                          <a:latin typeface="+mj-lt"/>
                        </a:rPr>
                        <a:t>-</a:t>
                      </a:r>
                    </a:p>
                  </a:txBody>
                  <a:tcPr/>
                </a:tc>
                <a:tc>
                  <a:txBody>
                    <a:bodyPr/>
                    <a:lstStyle/>
                    <a:p>
                      <a:pPr algn="ctr"/>
                      <a:r>
                        <a:rPr lang="fr-FR" sz="2000" dirty="0">
                          <a:latin typeface="+mj-lt"/>
                        </a:rPr>
                        <a:t>-</a:t>
                      </a:r>
                    </a:p>
                  </a:txBody>
                  <a:tcPr/>
                </a:tc>
                <a:tc>
                  <a:txBody>
                    <a:bodyPr/>
                    <a:lstStyle/>
                    <a:p>
                      <a:pPr algn="ctr"/>
                      <a:r>
                        <a:rPr lang="fr-FR" sz="2000" dirty="0">
                          <a:latin typeface="+mj-lt"/>
                        </a:rPr>
                        <a:t>++</a:t>
                      </a:r>
                    </a:p>
                  </a:txBody>
                  <a:tcPr>
                    <a:solidFill>
                      <a:schemeClr val="accent2">
                        <a:lumMod val="60000"/>
                        <a:lumOff val="40000"/>
                      </a:schemeClr>
                    </a:solidFill>
                  </a:tcPr>
                </a:tc>
                <a:extLst>
                  <a:ext uri="{0D108BD9-81ED-4DB2-BD59-A6C34878D82A}">
                    <a16:rowId xmlns:a16="http://schemas.microsoft.com/office/drawing/2014/main" val="613278634"/>
                  </a:ext>
                </a:extLst>
              </a:tr>
              <a:tr h="413551">
                <a:tc>
                  <a:txBody>
                    <a:bodyPr/>
                    <a:lstStyle/>
                    <a:p>
                      <a:r>
                        <a:rPr lang="fr-FR" sz="2000" b="0" dirty="0">
                          <a:latin typeface="+mj-lt"/>
                        </a:rPr>
                        <a:t>Hépatotoxicité</a:t>
                      </a:r>
                    </a:p>
                  </a:txBody>
                  <a:tcPr/>
                </a:tc>
                <a:tc>
                  <a:txBody>
                    <a:bodyPr/>
                    <a:lstStyle/>
                    <a:p>
                      <a:pPr algn="ctr"/>
                      <a:r>
                        <a:rPr lang="fr-FR" sz="2000" dirty="0">
                          <a:latin typeface="+mj-lt"/>
                        </a:rPr>
                        <a:t>+</a:t>
                      </a:r>
                    </a:p>
                  </a:txBody>
                  <a:tcPr>
                    <a:solidFill>
                      <a:schemeClr val="accent2">
                        <a:lumMod val="20000"/>
                        <a:lumOff val="80000"/>
                      </a:schemeClr>
                    </a:solidFill>
                  </a:tcPr>
                </a:tc>
                <a:tc>
                  <a:txBody>
                    <a:bodyPr/>
                    <a:lstStyle/>
                    <a:p>
                      <a:pPr algn="ctr"/>
                      <a:r>
                        <a:rPr lang="fr-FR" sz="2000" dirty="0">
                          <a:latin typeface="+mj-lt"/>
                        </a:rPr>
                        <a:t>+</a:t>
                      </a:r>
                    </a:p>
                  </a:txBody>
                  <a:tcPr>
                    <a:solidFill>
                      <a:schemeClr val="accent2">
                        <a:lumMod val="20000"/>
                        <a:lumOff val="80000"/>
                      </a:schemeClr>
                    </a:solidFill>
                  </a:tcPr>
                </a:tc>
                <a:tc>
                  <a:txBody>
                    <a:bodyPr/>
                    <a:lstStyle/>
                    <a:p>
                      <a:pPr algn="ctr"/>
                      <a:r>
                        <a:rPr lang="fr-FR" sz="2000" dirty="0">
                          <a:latin typeface="+mj-lt"/>
                        </a:rPr>
                        <a:t>-</a:t>
                      </a:r>
                    </a:p>
                  </a:txBody>
                  <a:tcPr/>
                </a:tc>
                <a:tc>
                  <a:txBody>
                    <a:bodyPr/>
                    <a:lstStyle/>
                    <a:p>
                      <a:pPr algn="ctr"/>
                      <a:r>
                        <a:rPr lang="fr-FR" sz="2000" dirty="0">
                          <a:latin typeface="+mj-lt"/>
                        </a:rPr>
                        <a:t>+</a:t>
                      </a:r>
                    </a:p>
                  </a:txBody>
                  <a:tcPr>
                    <a:solidFill>
                      <a:schemeClr val="accent2">
                        <a:lumMod val="20000"/>
                        <a:lumOff val="80000"/>
                      </a:schemeClr>
                    </a:solidFill>
                  </a:tcPr>
                </a:tc>
                <a:tc>
                  <a:txBody>
                    <a:bodyPr/>
                    <a:lstStyle/>
                    <a:p>
                      <a:pPr algn="ctr"/>
                      <a:r>
                        <a:rPr lang="fr-FR" sz="2000" dirty="0">
                          <a:latin typeface="+mj-lt"/>
                        </a:rPr>
                        <a:t>++</a:t>
                      </a:r>
                    </a:p>
                  </a:txBody>
                  <a:tcPr>
                    <a:solidFill>
                      <a:schemeClr val="accent2">
                        <a:lumMod val="60000"/>
                        <a:lumOff val="40000"/>
                      </a:schemeClr>
                    </a:solidFill>
                  </a:tcPr>
                </a:tc>
                <a:extLst>
                  <a:ext uri="{0D108BD9-81ED-4DB2-BD59-A6C34878D82A}">
                    <a16:rowId xmlns:a16="http://schemas.microsoft.com/office/drawing/2014/main" val="944998622"/>
                  </a:ext>
                </a:extLst>
              </a:tr>
              <a:tr h="419294">
                <a:tc>
                  <a:txBody>
                    <a:bodyPr/>
                    <a:lstStyle/>
                    <a:p>
                      <a:r>
                        <a:rPr lang="fr-FR" sz="2000" b="0" dirty="0">
                          <a:latin typeface="+mj-lt"/>
                        </a:rPr>
                        <a:t>Rash</a:t>
                      </a:r>
                    </a:p>
                  </a:txBody>
                  <a:tcPr/>
                </a:tc>
                <a:tc>
                  <a:txBody>
                    <a:bodyPr/>
                    <a:lstStyle/>
                    <a:p>
                      <a:pPr algn="ctr"/>
                      <a:r>
                        <a:rPr lang="fr-FR" sz="2000" dirty="0">
                          <a:latin typeface="+mj-lt"/>
                        </a:rPr>
                        <a:t>+</a:t>
                      </a:r>
                    </a:p>
                  </a:txBody>
                  <a:tcPr>
                    <a:solidFill>
                      <a:schemeClr val="accent2">
                        <a:lumMod val="20000"/>
                        <a:lumOff val="80000"/>
                      </a:schemeClr>
                    </a:solidFill>
                  </a:tcPr>
                </a:tc>
                <a:tc>
                  <a:txBody>
                    <a:bodyPr/>
                    <a:lstStyle/>
                    <a:p>
                      <a:pPr algn="ctr"/>
                      <a:r>
                        <a:rPr lang="fr-FR" sz="2000" dirty="0">
                          <a:latin typeface="+mj-lt"/>
                        </a:rPr>
                        <a:t>++</a:t>
                      </a:r>
                    </a:p>
                  </a:txBody>
                  <a:tcPr>
                    <a:solidFill>
                      <a:schemeClr val="accent2">
                        <a:lumMod val="60000"/>
                        <a:lumOff val="40000"/>
                      </a:schemeClr>
                    </a:solidFill>
                  </a:tcPr>
                </a:tc>
                <a:tc>
                  <a:txBody>
                    <a:bodyPr/>
                    <a:lstStyle/>
                    <a:p>
                      <a:pPr algn="ctr"/>
                      <a:r>
                        <a:rPr lang="fr-FR" sz="2000" dirty="0">
                          <a:latin typeface="+mj-lt"/>
                        </a:rPr>
                        <a:t>+</a:t>
                      </a:r>
                    </a:p>
                  </a:txBody>
                  <a:tcPr>
                    <a:solidFill>
                      <a:schemeClr val="accent2">
                        <a:lumMod val="20000"/>
                        <a:lumOff val="80000"/>
                      </a:schemeClr>
                    </a:solidFill>
                  </a:tcPr>
                </a:tc>
                <a:tc>
                  <a:txBody>
                    <a:bodyPr/>
                    <a:lstStyle/>
                    <a:p>
                      <a:pPr algn="ctr"/>
                      <a:r>
                        <a:rPr lang="fr-FR" sz="2000" dirty="0">
                          <a:latin typeface="+mj-lt"/>
                        </a:rPr>
                        <a:t>+</a:t>
                      </a:r>
                    </a:p>
                  </a:txBody>
                  <a:tcPr>
                    <a:solidFill>
                      <a:schemeClr val="accent2">
                        <a:lumMod val="20000"/>
                        <a:lumOff val="80000"/>
                      </a:schemeClr>
                    </a:solidFill>
                  </a:tcPr>
                </a:tc>
                <a:tc>
                  <a:txBody>
                    <a:bodyPr/>
                    <a:lstStyle/>
                    <a:p>
                      <a:pPr algn="ctr"/>
                      <a:r>
                        <a:rPr lang="fr-FR" sz="2000" dirty="0">
                          <a:latin typeface="+mj-lt"/>
                        </a:rPr>
                        <a:t>++</a:t>
                      </a:r>
                    </a:p>
                  </a:txBody>
                  <a:tcPr>
                    <a:solidFill>
                      <a:schemeClr val="accent2">
                        <a:lumMod val="60000"/>
                        <a:lumOff val="40000"/>
                      </a:schemeClr>
                    </a:solidFill>
                  </a:tcPr>
                </a:tc>
                <a:extLst>
                  <a:ext uri="{0D108BD9-81ED-4DB2-BD59-A6C34878D82A}">
                    <a16:rowId xmlns:a16="http://schemas.microsoft.com/office/drawing/2014/main" val="773141920"/>
                  </a:ext>
                </a:extLst>
              </a:tr>
              <a:tr h="419294">
                <a:tc>
                  <a:txBody>
                    <a:bodyPr/>
                    <a:lstStyle/>
                    <a:p>
                      <a:r>
                        <a:rPr lang="fr-FR" sz="2000" b="0" dirty="0">
                          <a:latin typeface="+mj-lt"/>
                        </a:rPr>
                        <a:t>Myalgies</a:t>
                      </a:r>
                    </a:p>
                  </a:txBody>
                  <a:tcPr/>
                </a:tc>
                <a:tc>
                  <a:txBody>
                    <a:bodyPr/>
                    <a:lstStyle/>
                    <a:p>
                      <a:pPr algn="ctr"/>
                      <a:r>
                        <a:rPr lang="fr-FR" sz="2000" dirty="0">
                          <a:latin typeface="+mj-lt"/>
                        </a:rPr>
                        <a:t>++</a:t>
                      </a:r>
                    </a:p>
                  </a:txBody>
                  <a:tcPr>
                    <a:solidFill>
                      <a:schemeClr val="accent2">
                        <a:lumMod val="60000"/>
                        <a:lumOff val="40000"/>
                      </a:schemeClr>
                    </a:solidFill>
                  </a:tcPr>
                </a:tc>
                <a:tc>
                  <a:txBody>
                    <a:bodyPr/>
                    <a:lstStyle/>
                    <a:p>
                      <a:pPr algn="ctr"/>
                      <a:r>
                        <a:rPr lang="fr-FR" sz="2000" dirty="0">
                          <a:latin typeface="+mj-lt"/>
                        </a:rPr>
                        <a:t>+</a:t>
                      </a:r>
                    </a:p>
                  </a:txBody>
                  <a:tcPr>
                    <a:solidFill>
                      <a:schemeClr val="accent2">
                        <a:lumMod val="20000"/>
                        <a:lumOff val="80000"/>
                      </a:schemeClr>
                    </a:solidFill>
                  </a:tcPr>
                </a:tc>
                <a:tc>
                  <a:txBody>
                    <a:bodyPr/>
                    <a:lstStyle/>
                    <a:p>
                      <a:pPr algn="ctr"/>
                      <a:r>
                        <a:rPr lang="fr-FR" sz="2000" dirty="0">
                          <a:latin typeface="+mj-lt"/>
                        </a:rPr>
                        <a:t>+</a:t>
                      </a:r>
                    </a:p>
                  </a:txBody>
                  <a:tcPr>
                    <a:solidFill>
                      <a:schemeClr val="accent2">
                        <a:lumMod val="20000"/>
                        <a:lumOff val="80000"/>
                      </a:schemeClr>
                    </a:solidFill>
                  </a:tcPr>
                </a:tc>
                <a:tc>
                  <a:txBody>
                    <a:bodyPr/>
                    <a:lstStyle/>
                    <a:p>
                      <a:pPr algn="ctr"/>
                      <a:r>
                        <a:rPr lang="fr-FR" sz="2000" dirty="0">
                          <a:latin typeface="+mj-lt"/>
                        </a:rPr>
                        <a:t>-</a:t>
                      </a:r>
                    </a:p>
                  </a:txBody>
                  <a:tcPr/>
                </a:tc>
                <a:tc>
                  <a:txBody>
                    <a:bodyPr/>
                    <a:lstStyle/>
                    <a:p>
                      <a:pPr algn="ctr"/>
                      <a:r>
                        <a:rPr lang="fr-FR" sz="2000" dirty="0">
                          <a:latin typeface="+mj-lt"/>
                        </a:rPr>
                        <a:t>+</a:t>
                      </a:r>
                    </a:p>
                  </a:txBody>
                  <a:tcPr>
                    <a:solidFill>
                      <a:schemeClr val="accent2">
                        <a:lumMod val="20000"/>
                        <a:lumOff val="80000"/>
                      </a:schemeClr>
                    </a:solidFill>
                  </a:tcPr>
                </a:tc>
                <a:extLst>
                  <a:ext uri="{0D108BD9-81ED-4DB2-BD59-A6C34878D82A}">
                    <a16:rowId xmlns:a16="http://schemas.microsoft.com/office/drawing/2014/main" val="72282049"/>
                  </a:ext>
                </a:extLst>
              </a:tr>
              <a:tr h="413551">
                <a:tc>
                  <a:txBody>
                    <a:bodyPr/>
                    <a:lstStyle/>
                    <a:p>
                      <a:r>
                        <a:rPr lang="fr-FR" sz="2000" b="0" dirty="0">
                          <a:latin typeface="+mj-lt"/>
                        </a:rPr>
                        <a:t>Hyperglycémie</a:t>
                      </a:r>
                    </a:p>
                  </a:txBody>
                  <a:tcPr/>
                </a:tc>
                <a:tc>
                  <a:txBody>
                    <a:bodyPr/>
                    <a:lstStyle/>
                    <a:p>
                      <a:pPr algn="ctr"/>
                      <a:r>
                        <a:rPr lang="fr-FR" sz="2000" dirty="0">
                          <a:latin typeface="+mj-lt"/>
                        </a:rPr>
                        <a:t>-</a:t>
                      </a:r>
                    </a:p>
                  </a:txBody>
                  <a:tcPr/>
                </a:tc>
                <a:tc>
                  <a:txBody>
                    <a:bodyPr/>
                    <a:lstStyle/>
                    <a:p>
                      <a:pPr algn="ctr"/>
                      <a:r>
                        <a:rPr lang="fr-FR" sz="2000" dirty="0">
                          <a:latin typeface="+mj-lt"/>
                        </a:rPr>
                        <a:t>++</a:t>
                      </a:r>
                    </a:p>
                  </a:txBody>
                  <a:tcPr>
                    <a:solidFill>
                      <a:schemeClr val="accent2">
                        <a:lumMod val="60000"/>
                        <a:lumOff val="40000"/>
                      </a:schemeClr>
                    </a:solidFill>
                  </a:tcPr>
                </a:tc>
                <a:tc>
                  <a:txBody>
                    <a:bodyPr/>
                    <a:lstStyle/>
                    <a:p>
                      <a:pPr algn="ctr"/>
                      <a:r>
                        <a:rPr lang="fr-FR" sz="2000" dirty="0">
                          <a:latin typeface="+mj-lt"/>
                        </a:rPr>
                        <a:t>-</a:t>
                      </a:r>
                    </a:p>
                  </a:txBody>
                  <a:tcPr/>
                </a:tc>
                <a:tc>
                  <a:txBody>
                    <a:bodyPr/>
                    <a:lstStyle/>
                    <a:p>
                      <a:pPr algn="ctr"/>
                      <a:r>
                        <a:rPr lang="fr-FR" sz="2000" dirty="0">
                          <a:latin typeface="+mj-lt"/>
                        </a:rPr>
                        <a:t>-</a:t>
                      </a:r>
                    </a:p>
                  </a:txBody>
                  <a:tcPr/>
                </a:tc>
                <a:tc>
                  <a:txBody>
                    <a:bodyPr/>
                    <a:lstStyle/>
                    <a:p>
                      <a:pPr algn="ctr"/>
                      <a:r>
                        <a:rPr lang="fr-FR" sz="2000" dirty="0">
                          <a:latin typeface="+mj-lt"/>
                        </a:rPr>
                        <a:t>-</a:t>
                      </a:r>
                    </a:p>
                  </a:txBody>
                  <a:tcPr/>
                </a:tc>
                <a:extLst>
                  <a:ext uri="{0D108BD9-81ED-4DB2-BD59-A6C34878D82A}">
                    <a16:rowId xmlns:a16="http://schemas.microsoft.com/office/drawing/2014/main" val="786360280"/>
                  </a:ext>
                </a:extLst>
              </a:tr>
              <a:tr h="413551">
                <a:tc>
                  <a:txBody>
                    <a:bodyPr/>
                    <a:lstStyle/>
                    <a:p>
                      <a:r>
                        <a:rPr lang="fr-FR" sz="2000" b="0" dirty="0">
                          <a:latin typeface="+mj-lt"/>
                        </a:rPr>
                        <a:t>Elévation lipase</a:t>
                      </a:r>
                    </a:p>
                  </a:txBody>
                  <a:tcPr/>
                </a:tc>
                <a:tc>
                  <a:txBody>
                    <a:bodyPr/>
                    <a:lstStyle/>
                    <a:p>
                      <a:pPr algn="ctr"/>
                      <a:r>
                        <a:rPr lang="fr-FR" sz="2000" dirty="0">
                          <a:latin typeface="+mj-lt"/>
                        </a:rPr>
                        <a:t>-</a:t>
                      </a:r>
                    </a:p>
                  </a:txBody>
                  <a:tcPr/>
                </a:tc>
                <a:tc>
                  <a:txBody>
                    <a:bodyPr/>
                    <a:lstStyle/>
                    <a:p>
                      <a:pPr algn="ctr"/>
                      <a:r>
                        <a:rPr lang="fr-FR" sz="2000" dirty="0">
                          <a:latin typeface="+mj-lt"/>
                        </a:rPr>
                        <a:t>+</a:t>
                      </a:r>
                    </a:p>
                  </a:txBody>
                  <a:tcPr>
                    <a:solidFill>
                      <a:schemeClr val="accent2">
                        <a:lumMod val="20000"/>
                        <a:lumOff val="80000"/>
                      </a:schemeClr>
                    </a:solidFill>
                  </a:tcPr>
                </a:tc>
                <a:tc>
                  <a:txBody>
                    <a:bodyPr/>
                    <a:lstStyle/>
                    <a:p>
                      <a:pPr algn="ctr"/>
                      <a:r>
                        <a:rPr lang="fr-FR" sz="2000" dirty="0">
                          <a:latin typeface="+mj-lt"/>
                        </a:rPr>
                        <a:t>-</a:t>
                      </a:r>
                    </a:p>
                  </a:txBody>
                  <a:tcPr/>
                </a:tc>
                <a:tc>
                  <a:txBody>
                    <a:bodyPr/>
                    <a:lstStyle/>
                    <a:p>
                      <a:pPr algn="ctr"/>
                      <a:r>
                        <a:rPr lang="fr-FR" sz="2000" dirty="0">
                          <a:latin typeface="+mj-lt"/>
                        </a:rPr>
                        <a:t>+</a:t>
                      </a:r>
                    </a:p>
                  </a:txBody>
                  <a:tcPr>
                    <a:solidFill>
                      <a:schemeClr val="accent2">
                        <a:lumMod val="20000"/>
                        <a:lumOff val="80000"/>
                      </a:schemeClr>
                    </a:solidFill>
                  </a:tcPr>
                </a:tc>
                <a:tc>
                  <a:txBody>
                    <a:bodyPr/>
                    <a:lstStyle/>
                    <a:p>
                      <a:pPr algn="ctr"/>
                      <a:r>
                        <a:rPr lang="fr-FR" sz="2000" dirty="0">
                          <a:latin typeface="+mj-lt"/>
                        </a:rPr>
                        <a:t>-</a:t>
                      </a:r>
                    </a:p>
                  </a:txBody>
                  <a:tcPr/>
                </a:tc>
                <a:extLst>
                  <a:ext uri="{0D108BD9-81ED-4DB2-BD59-A6C34878D82A}">
                    <a16:rowId xmlns:a16="http://schemas.microsoft.com/office/drawing/2014/main" val="3433081164"/>
                  </a:ext>
                </a:extLst>
              </a:tr>
            </a:tbl>
          </a:graphicData>
        </a:graphic>
      </p:graphicFrame>
    </p:spTree>
    <p:extLst>
      <p:ext uri="{BB962C8B-B14F-4D97-AF65-F5344CB8AC3E}">
        <p14:creationId xmlns:p14="http://schemas.microsoft.com/office/powerpoint/2010/main" val="1175773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A69B06-8BB3-47F4-B390-6252EB5FFA9A}"/>
              </a:ext>
            </a:extLst>
          </p:cNvPr>
          <p:cNvSpPr>
            <a:spLocks noGrp="1"/>
          </p:cNvSpPr>
          <p:nvPr>
            <p:ph type="title"/>
          </p:nvPr>
        </p:nvSpPr>
        <p:spPr/>
        <p:txBody>
          <a:bodyPr/>
          <a:lstStyle/>
          <a:p>
            <a:r>
              <a:rPr lang="fr-FR" dirty="0">
                <a:solidFill>
                  <a:srgbClr val="C00000"/>
                </a:solidFill>
              </a:rPr>
              <a:t>Gestion des EI : </a:t>
            </a:r>
            <a:r>
              <a:rPr lang="fr-FR" dirty="0"/>
              <a:t>vasculaires</a:t>
            </a:r>
          </a:p>
        </p:txBody>
      </p:sp>
      <p:sp>
        <p:nvSpPr>
          <p:cNvPr id="3" name="Espace réservé du contenu 2">
            <a:extLst>
              <a:ext uri="{FF2B5EF4-FFF2-40B4-BE49-F238E27FC236}">
                <a16:creationId xmlns:a16="http://schemas.microsoft.com/office/drawing/2014/main" id="{17F67EB4-B9FE-4CEC-97E4-B7EAF7AFD448}"/>
              </a:ext>
            </a:extLst>
          </p:cNvPr>
          <p:cNvSpPr>
            <a:spLocks noGrp="1"/>
          </p:cNvSpPr>
          <p:nvPr>
            <p:ph idx="1"/>
          </p:nvPr>
        </p:nvSpPr>
        <p:spPr/>
        <p:txBody>
          <a:bodyPr/>
          <a:lstStyle/>
          <a:p>
            <a:pPr>
              <a:buClr>
                <a:srgbClr val="C00000"/>
              </a:buClr>
              <a:buFont typeface="Wingdings" panose="05000000000000000000" pitchFamily="2" charset="2"/>
              <a:buChar char="§"/>
            </a:pPr>
            <a:r>
              <a:rPr lang="fr-FR" dirty="0">
                <a:latin typeface="+mj-lt"/>
              </a:rPr>
              <a:t> Risque d’AOMI, IDM, AVC</a:t>
            </a:r>
          </a:p>
          <a:p>
            <a:pPr>
              <a:buClr>
                <a:srgbClr val="C00000"/>
              </a:buClr>
              <a:buFont typeface="Wingdings" panose="05000000000000000000" pitchFamily="2" charset="2"/>
              <a:buChar char="§"/>
            </a:pPr>
            <a:r>
              <a:rPr lang="fr-FR" dirty="0">
                <a:latin typeface="+mj-lt"/>
              </a:rPr>
              <a:t> Surtout Nilotinib et </a:t>
            </a:r>
            <a:r>
              <a:rPr lang="fr-FR" dirty="0" err="1">
                <a:latin typeface="+mj-lt"/>
              </a:rPr>
              <a:t>Ponatinib</a:t>
            </a:r>
            <a:r>
              <a:rPr lang="fr-FR" dirty="0">
                <a:latin typeface="+mj-lt"/>
              </a:rPr>
              <a:t> : effet dose dépendant</a:t>
            </a:r>
          </a:p>
          <a:p>
            <a:pPr>
              <a:buClr>
                <a:srgbClr val="C00000"/>
              </a:buClr>
              <a:buFont typeface="Wingdings" panose="05000000000000000000" pitchFamily="2" charset="2"/>
              <a:buChar char="§"/>
            </a:pPr>
            <a:r>
              <a:rPr lang="fr-FR" dirty="0">
                <a:latin typeface="+mj-lt"/>
              </a:rPr>
              <a:t> </a:t>
            </a:r>
            <a:r>
              <a:rPr lang="fr-FR" dirty="0">
                <a:solidFill>
                  <a:srgbClr val="C00000"/>
                </a:solidFill>
                <a:latin typeface="+mj-lt"/>
              </a:rPr>
              <a:t>Prévention </a:t>
            </a:r>
            <a:r>
              <a:rPr lang="fr-FR" dirty="0">
                <a:latin typeface="+mj-lt"/>
              </a:rPr>
              <a:t>: Evaluation du risque cardiovasculaire avant traitement</a:t>
            </a:r>
          </a:p>
          <a:p>
            <a:pPr marL="0" indent="0">
              <a:buClr>
                <a:srgbClr val="C00000"/>
              </a:buClr>
              <a:buNone/>
            </a:pPr>
            <a:r>
              <a:rPr lang="fr-FR" dirty="0">
                <a:latin typeface="+mj-lt"/>
              </a:rPr>
              <a:t>Si facteurs de risque : préférer Imatinib et Dasatinib</a:t>
            </a:r>
          </a:p>
          <a:p>
            <a:pPr>
              <a:buClr>
                <a:srgbClr val="C00000"/>
              </a:buClr>
              <a:buFont typeface="Wingdings" panose="05000000000000000000" pitchFamily="2" charset="2"/>
              <a:buChar char="§"/>
            </a:pPr>
            <a:r>
              <a:rPr lang="fr-FR" dirty="0">
                <a:latin typeface="+mj-lt"/>
              </a:rPr>
              <a:t> </a:t>
            </a:r>
            <a:r>
              <a:rPr lang="fr-FR" dirty="0">
                <a:solidFill>
                  <a:srgbClr val="C00000"/>
                </a:solidFill>
                <a:latin typeface="+mj-lt"/>
              </a:rPr>
              <a:t>Surveillance</a:t>
            </a:r>
            <a:r>
              <a:rPr lang="fr-FR" dirty="0">
                <a:latin typeface="+mj-lt"/>
              </a:rPr>
              <a:t> : IPS, glycémie, cholestérol et créatinine /6-12mois</a:t>
            </a:r>
          </a:p>
          <a:p>
            <a:pPr marL="0" indent="0">
              <a:buClr>
                <a:srgbClr val="C00000"/>
              </a:buClr>
              <a:buNone/>
            </a:pPr>
            <a:r>
              <a:rPr lang="fr-FR" dirty="0">
                <a:latin typeface="+mj-lt"/>
              </a:rPr>
              <a:t>Si apparition d’AOMI sous Nilotinib/</a:t>
            </a:r>
            <a:r>
              <a:rPr lang="fr-FR" dirty="0" err="1">
                <a:latin typeface="+mj-lt"/>
              </a:rPr>
              <a:t>Ponatinib</a:t>
            </a:r>
            <a:r>
              <a:rPr lang="fr-FR" dirty="0">
                <a:latin typeface="+mj-lt"/>
              </a:rPr>
              <a:t> : changer d’ITK</a:t>
            </a:r>
          </a:p>
          <a:p>
            <a:pPr marL="0" indent="0">
              <a:buNone/>
            </a:pPr>
            <a:endParaRPr lang="fr-FR" dirty="0"/>
          </a:p>
          <a:p>
            <a:pPr marL="0" indent="0">
              <a:buNone/>
            </a:pPr>
            <a:endParaRPr lang="fr-FR" dirty="0"/>
          </a:p>
        </p:txBody>
      </p:sp>
      <p:sp>
        <p:nvSpPr>
          <p:cNvPr id="4" name="ZoneTexte 3">
            <a:extLst>
              <a:ext uri="{FF2B5EF4-FFF2-40B4-BE49-F238E27FC236}">
                <a16:creationId xmlns:a16="http://schemas.microsoft.com/office/drawing/2014/main" id="{03540D79-2CCC-4AE6-9CBF-C9622585F9D0}"/>
              </a:ext>
            </a:extLst>
          </p:cNvPr>
          <p:cNvSpPr txBox="1"/>
          <p:nvPr/>
        </p:nvSpPr>
        <p:spPr>
          <a:xfrm>
            <a:off x="8362950" y="6492875"/>
            <a:ext cx="3505200" cy="338554"/>
          </a:xfrm>
          <a:prstGeom prst="rect">
            <a:avLst/>
          </a:prstGeom>
          <a:noFill/>
        </p:spPr>
        <p:txBody>
          <a:bodyPr wrap="square" rtlCol="0">
            <a:spAutoFit/>
          </a:bodyPr>
          <a:lstStyle/>
          <a:p>
            <a:r>
              <a:rPr lang="nb-NO" sz="1600" i="1" dirty="0">
                <a:latin typeface="+mj-lt"/>
              </a:rPr>
              <a:t>Steegmann et all - ELN  Leukemia 2016</a:t>
            </a:r>
            <a:endParaRPr lang="fr-FR" sz="1600" i="1" dirty="0">
              <a:latin typeface="+mj-lt"/>
            </a:endParaRPr>
          </a:p>
        </p:txBody>
      </p:sp>
      <p:pic>
        <p:nvPicPr>
          <p:cNvPr id="1026" name="Picture 2" descr="Icône à plat vaisseau sanguin. Image : image vectorielle de stock (libre de  droits) 1464404300">
            <a:extLst>
              <a:ext uri="{FF2B5EF4-FFF2-40B4-BE49-F238E27FC236}">
                <a16:creationId xmlns:a16="http://schemas.microsoft.com/office/drawing/2014/main" id="{D6CB16A4-50C5-4A9A-9630-61C16E4ADE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231" t="20357" r="20385" b="23928"/>
          <a:stretch/>
        </p:blipFill>
        <p:spPr bwMode="auto">
          <a:xfrm>
            <a:off x="9001124" y="492123"/>
            <a:ext cx="2352675" cy="215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514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A69B06-8BB3-47F4-B390-6252EB5FFA9A}"/>
              </a:ext>
            </a:extLst>
          </p:cNvPr>
          <p:cNvSpPr>
            <a:spLocks noGrp="1"/>
          </p:cNvSpPr>
          <p:nvPr>
            <p:ph type="title"/>
          </p:nvPr>
        </p:nvSpPr>
        <p:spPr/>
        <p:txBody>
          <a:bodyPr/>
          <a:lstStyle/>
          <a:p>
            <a:r>
              <a:rPr lang="fr-FR" dirty="0">
                <a:solidFill>
                  <a:srgbClr val="C00000"/>
                </a:solidFill>
              </a:rPr>
              <a:t>Gestion des EI : </a:t>
            </a:r>
            <a:r>
              <a:rPr lang="fr-FR" dirty="0"/>
              <a:t>cardiaques</a:t>
            </a:r>
          </a:p>
        </p:txBody>
      </p:sp>
      <p:sp>
        <p:nvSpPr>
          <p:cNvPr id="3" name="Espace réservé du contenu 2">
            <a:extLst>
              <a:ext uri="{FF2B5EF4-FFF2-40B4-BE49-F238E27FC236}">
                <a16:creationId xmlns:a16="http://schemas.microsoft.com/office/drawing/2014/main" id="{17F67EB4-B9FE-4CEC-97E4-B7EAF7AFD448}"/>
              </a:ext>
            </a:extLst>
          </p:cNvPr>
          <p:cNvSpPr>
            <a:spLocks noGrp="1"/>
          </p:cNvSpPr>
          <p:nvPr>
            <p:ph idx="1"/>
          </p:nvPr>
        </p:nvSpPr>
        <p:spPr/>
        <p:txBody>
          <a:bodyPr/>
          <a:lstStyle/>
          <a:p>
            <a:pPr>
              <a:buClr>
                <a:srgbClr val="C00000"/>
              </a:buClr>
              <a:buFont typeface="Wingdings" panose="05000000000000000000" pitchFamily="2" charset="2"/>
              <a:buChar char="§"/>
            </a:pPr>
            <a:r>
              <a:rPr lang="fr-FR" dirty="0">
                <a:solidFill>
                  <a:srgbClr val="C00000"/>
                </a:solidFill>
                <a:latin typeface="+mj-lt"/>
              </a:rPr>
              <a:t> Insuffisance cardiaque </a:t>
            </a:r>
            <a:r>
              <a:rPr lang="fr-FR" dirty="0">
                <a:latin typeface="+mj-lt"/>
              </a:rPr>
              <a:t>et</a:t>
            </a:r>
            <a:r>
              <a:rPr lang="fr-FR" dirty="0">
                <a:solidFill>
                  <a:srgbClr val="C00000"/>
                </a:solidFill>
                <a:latin typeface="+mj-lt"/>
              </a:rPr>
              <a:t> troubles du rythme : </a:t>
            </a:r>
          </a:p>
          <a:p>
            <a:pPr marL="0" indent="0">
              <a:buNone/>
            </a:pPr>
            <a:r>
              <a:rPr lang="fr-FR" dirty="0">
                <a:latin typeface="+mj-lt"/>
              </a:rPr>
              <a:t>- Imatinib : toxicité myocardique </a:t>
            </a:r>
            <a:r>
              <a:rPr lang="fr-FR" i="1" dirty="0">
                <a:latin typeface="+mj-lt"/>
              </a:rPr>
              <a:t>in vitro </a:t>
            </a:r>
            <a:r>
              <a:rPr lang="fr-FR" dirty="0">
                <a:latin typeface="+mj-lt"/>
              </a:rPr>
              <a:t>non retrouvée </a:t>
            </a:r>
            <a:r>
              <a:rPr lang="fr-FR" i="1" dirty="0">
                <a:latin typeface="+mj-lt"/>
              </a:rPr>
              <a:t>in vivo</a:t>
            </a:r>
          </a:p>
          <a:p>
            <a:pPr marL="0" indent="0">
              <a:buNone/>
            </a:pPr>
            <a:r>
              <a:rPr lang="fr-FR" dirty="0">
                <a:latin typeface="+mj-lt"/>
              </a:rPr>
              <a:t>- </a:t>
            </a:r>
            <a:r>
              <a:rPr lang="fr-FR" dirty="0" err="1">
                <a:latin typeface="+mj-lt"/>
              </a:rPr>
              <a:t>Ponatinib</a:t>
            </a:r>
            <a:r>
              <a:rPr lang="fr-FR" dirty="0">
                <a:latin typeface="+mj-lt"/>
              </a:rPr>
              <a:t> : 8% d’insuffisances cardiaques, 9% d’hypertensions</a:t>
            </a:r>
          </a:p>
          <a:p>
            <a:pPr>
              <a:buFontTx/>
              <a:buChar char="-"/>
            </a:pPr>
            <a:r>
              <a:rPr lang="fr-FR" dirty="0">
                <a:latin typeface="+mj-lt"/>
              </a:rPr>
              <a:t>Imatinib et surtout Nilotinib allongent le QT : effet dose dépendant</a:t>
            </a:r>
          </a:p>
          <a:p>
            <a:pPr>
              <a:buClr>
                <a:srgbClr val="C00000"/>
              </a:buClr>
              <a:buFont typeface="Wingdings" panose="05000000000000000000" pitchFamily="2" charset="2"/>
              <a:buChar char="§"/>
            </a:pPr>
            <a:r>
              <a:rPr lang="fr-FR" dirty="0">
                <a:latin typeface="+mj-lt"/>
              </a:rPr>
              <a:t> </a:t>
            </a:r>
            <a:r>
              <a:rPr lang="fr-FR" dirty="0">
                <a:solidFill>
                  <a:srgbClr val="C00000"/>
                </a:solidFill>
                <a:latin typeface="+mj-lt"/>
              </a:rPr>
              <a:t>Prévention</a:t>
            </a:r>
            <a:r>
              <a:rPr lang="fr-FR" dirty="0">
                <a:latin typeface="+mj-lt"/>
              </a:rPr>
              <a:t> : ECG avant traitement. Eviter Nilotinib si QT long.</a:t>
            </a:r>
          </a:p>
          <a:p>
            <a:pPr>
              <a:buClr>
                <a:srgbClr val="C00000"/>
              </a:buClr>
              <a:buFont typeface="Wingdings" panose="05000000000000000000" pitchFamily="2" charset="2"/>
              <a:buChar char="§"/>
            </a:pPr>
            <a:r>
              <a:rPr lang="fr-FR" dirty="0">
                <a:latin typeface="+mj-lt"/>
              </a:rPr>
              <a:t> </a:t>
            </a:r>
            <a:r>
              <a:rPr lang="fr-FR" dirty="0">
                <a:solidFill>
                  <a:srgbClr val="C00000"/>
                </a:solidFill>
                <a:latin typeface="+mj-lt"/>
              </a:rPr>
              <a:t>Surveillance</a:t>
            </a:r>
            <a:r>
              <a:rPr lang="fr-FR" dirty="0">
                <a:latin typeface="+mj-lt"/>
              </a:rPr>
              <a:t> : BNP et ECG. Arrêt si allongement &gt; 50ms/ </a:t>
            </a:r>
            <a:r>
              <a:rPr lang="fr-FR" dirty="0" err="1">
                <a:latin typeface="+mj-lt"/>
              </a:rPr>
              <a:t>QTc</a:t>
            </a:r>
            <a:r>
              <a:rPr lang="fr-FR" dirty="0">
                <a:latin typeface="+mj-lt"/>
              </a:rPr>
              <a:t> &gt; 500ms.</a:t>
            </a:r>
          </a:p>
          <a:p>
            <a:pPr marL="0" indent="0">
              <a:buClr>
                <a:srgbClr val="C00000"/>
              </a:buClr>
              <a:buNone/>
            </a:pPr>
            <a:r>
              <a:rPr lang="fr-FR" dirty="0">
                <a:latin typeface="+mj-lt"/>
              </a:rPr>
              <a:t>Parfois rétention hydrosodée sans IC : diurétiques et poursuite de l’ITK</a:t>
            </a:r>
          </a:p>
          <a:p>
            <a:pPr>
              <a:buClr>
                <a:srgbClr val="C00000"/>
              </a:buClr>
              <a:buFont typeface="Wingdings" panose="05000000000000000000" pitchFamily="2" charset="2"/>
              <a:buChar char="§"/>
            </a:pPr>
            <a:endParaRPr lang="fr-FR" dirty="0">
              <a:latin typeface="+mj-lt"/>
            </a:endParaRPr>
          </a:p>
          <a:p>
            <a:pPr>
              <a:buFontTx/>
              <a:buChar char="-"/>
            </a:pPr>
            <a:endParaRPr lang="fr-FR" dirty="0">
              <a:latin typeface="+mj-lt"/>
            </a:endParaRPr>
          </a:p>
          <a:p>
            <a:pPr>
              <a:buFontTx/>
              <a:buChar char="-"/>
            </a:pPr>
            <a:endParaRPr lang="fr-FR" dirty="0">
              <a:latin typeface="+mj-lt"/>
            </a:endParaRPr>
          </a:p>
          <a:p>
            <a:pPr marL="0" indent="0">
              <a:buNone/>
            </a:pPr>
            <a:endParaRPr lang="fr-FR" dirty="0"/>
          </a:p>
        </p:txBody>
      </p:sp>
      <p:sp>
        <p:nvSpPr>
          <p:cNvPr id="4" name="ZoneTexte 3">
            <a:extLst>
              <a:ext uri="{FF2B5EF4-FFF2-40B4-BE49-F238E27FC236}">
                <a16:creationId xmlns:a16="http://schemas.microsoft.com/office/drawing/2014/main" id="{6B5FA22E-C6D7-4564-8BCD-9C4766B2B9AD}"/>
              </a:ext>
            </a:extLst>
          </p:cNvPr>
          <p:cNvSpPr txBox="1"/>
          <p:nvPr/>
        </p:nvSpPr>
        <p:spPr>
          <a:xfrm>
            <a:off x="8362950" y="6492875"/>
            <a:ext cx="3505200" cy="338554"/>
          </a:xfrm>
          <a:prstGeom prst="rect">
            <a:avLst/>
          </a:prstGeom>
          <a:noFill/>
        </p:spPr>
        <p:txBody>
          <a:bodyPr wrap="square" rtlCol="0">
            <a:spAutoFit/>
          </a:bodyPr>
          <a:lstStyle/>
          <a:p>
            <a:r>
              <a:rPr lang="nb-NO" sz="1600" i="1" dirty="0">
                <a:latin typeface="+mj-lt"/>
              </a:rPr>
              <a:t>Steegmann et all - ELN  Leukemia 2016</a:t>
            </a:r>
            <a:endParaRPr lang="fr-FR" sz="1600" i="1" dirty="0">
              <a:latin typeface="+mj-lt"/>
            </a:endParaRPr>
          </a:p>
        </p:txBody>
      </p:sp>
      <p:pic>
        <p:nvPicPr>
          <p:cNvPr id="6" name="Graphique 5" descr="Organe du cœur contour">
            <a:extLst>
              <a:ext uri="{FF2B5EF4-FFF2-40B4-BE49-F238E27FC236}">
                <a16:creationId xmlns:a16="http://schemas.microsoft.com/office/drawing/2014/main" id="{843CB40F-043B-486E-AEC2-76FFE14419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16611" y="365125"/>
            <a:ext cx="1857910" cy="1857910"/>
          </a:xfrm>
          <a:prstGeom prst="rect">
            <a:avLst/>
          </a:prstGeom>
        </p:spPr>
      </p:pic>
    </p:spTree>
    <p:extLst>
      <p:ext uri="{BB962C8B-B14F-4D97-AF65-F5344CB8AC3E}">
        <p14:creationId xmlns:p14="http://schemas.microsoft.com/office/powerpoint/2010/main" val="3499736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A69B06-8BB3-47F4-B390-6252EB5FFA9A}"/>
              </a:ext>
            </a:extLst>
          </p:cNvPr>
          <p:cNvSpPr>
            <a:spLocks noGrp="1"/>
          </p:cNvSpPr>
          <p:nvPr>
            <p:ph type="title"/>
          </p:nvPr>
        </p:nvSpPr>
        <p:spPr/>
        <p:txBody>
          <a:bodyPr/>
          <a:lstStyle/>
          <a:p>
            <a:r>
              <a:rPr lang="fr-FR" dirty="0">
                <a:solidFill>
                  <a:srgbClr val="C00000"/>
                </a:solidFill>
              </a:rPr>
              <a:t>Gestion des EI : </a:t>
            </a:r>
            <a:r>
              <a:rPr lang="fr-FR" dirty="0"/>
              <a:t>pulmonaires</a:t>
            </a:r>
          </a:p>
        </p:txBody>
      </p:sp>
      <p:sp>
        <p:nvSpPr>
          <p:cNvPr id="3" name="Espace réservé du contenu 2">
            <a:extLst>
              <a:ext uri="{FF2B5EF4-FFF2-40B4-BE49-F238E27FC236}">
                <a16:creationId xmlns:a16="http://schemas.microsoft.com/office/drawing/2014/main" id="{17F67EB4-B9FE-4CEC-97E4-B7EAF7AFD448}"/>
              </a:ext>
            </a:extLst>
          </p:cNvPr>
          <p:cNvSpPr>
            <a:spLocks noGrp="1"/>
          </p:cNvSpPr>
          <p:nvPr>
            <p:ph idx="1"/>
          </p:nvPr>
        </p:nvSpPr>
        <p:spPr>
          <a:xfrm>
            <a:off x="838200" y="1609043"/>
            <a:ext cx="10515600" cy="5038270"/>
          </a:xfrm>
        </p:spPr>
        <p:txBody>
          <a:bodyPr/>
          <a:lstStyle/>
          <a:p>
            <a:pPr>
              <a:buClr>
                <a:srgbClr val="C00000"/>
              </a:buClr>
              <a:buFont typeface="Wingdings" panose="05000000000000000000" pitchFamily="2" charset="2"/>
              <a:buChar char="§"/>
            </a:pPr>
            <a:r>
              <a:rPr lang="fr-FR" dirty="0">
                <a:solidFill>
                  <a:srgbClr val="C00000"/>
                </a:solidFill>
                <a:latin typeface="+mj-lt"/>
              </a:rPr>
              <a:t>Epanchement pleural</a:t>
            </a:r>
          </a:p>
          <a:p>
            <a:pPr>
              <a:buClr>
                <a:srgbClr val="C00000"/>
              </a:buClr>
              <a:buFontTx/>
              <a:buChar char="-"/>
            </a:pPr>
            <a:r>
              <a:rPr lang="fr-FR" dirty="0">
                <a:latin typeface="+mj-lt"/>
              </a:rPr>
              <a:t>Dasatinib : 14 à 39% ( 4% grade 3-4). Risque perdure à long terme</a:t>
            </a:r>
          </a:p>
          <a:p>
            <a:pPr>
              <a:buClr>
                <a:srgbClr val="C00000"/>
              </a:buClr>
              <a:buFontTx/>
              <a:buChar char="-"/>
            </a:pPr>
            <a:r>
              <a:rPr lang="fr-FR" dirty="0">
                <a:latin typeface="+mj-lt"/>
              </a:rPr>
              <a:t>Faire radio de thorax devant toux, dyspnée, douleur thoracique</a:t>
            </a:r>
          </a:p>
          <a:p>
            <a:pPr>
              <a:buClr>
                <a:srgbClr val="C00000"/>
              </a:buClr>
              <a:buFontTx/>
              <a:buChar char="-"/>
            </a:pPr>
            <a:r>
              <a:rPr lang="fr-FR" u="sng" dirty="0">
                <a:latin typeface="+mj-lt"/>
              </a:rPr>
              <a:t>Traitement</a:t>
            </a:r>
            <a:r>
              <a:rPr lang="fr-FR" dirty="0">
                <a:latin typeface="+mj-lt"/>
              </a:rPr>
              <a:t> : suspension +/- corticoïdes et diurétiques</a:t>
            </a:r>
          </a:p>
          <a:p>
            <a:pPr marL="0" indent="0">
              <a:buNone/>
            </a:pPr>
            <a:r>
              <a:rPr lang="fr-FR" dirty="0">
                <a:latin typeface="+mj-lt"/>
              </a:rPr>
              <a:t>Réintroduction à dose réduite si récidive et envisager switch ITK</a:t>
            </a:r>
          </a:p>
          <a:p>
            <a:pPr>
              <a:buClr>
                <a:srgbClr val="C00000"/>
              </a:buClr>
              <a:buFont typeface="Wingdings" panose="05000000000000000000" pitchFamily="2" charset="2"/>
              <a:buChar char="§"/>
            </a:pPr>
            <a:r>
              <a:rPr lang="fr-FR" dirty="0">
                <a:solidFill>
                  <a:srgbClr val="C00000"/>
                </a:solidFill>
                <a:latin typeface="+mj-lt"/>
              </a:rPr>
              <a:t>Hypertension pulmonaire</a:t>
            </a:r>
          </a:p>
          <a:p>
            <a:pPr>
              <a:buFontTx/>
              <a:buChar char="-"/>
            </a:pPr>
            <a:r>
              <a:rPr lang="fr-FR" dirty="0">
                <a:latin typeface="+mj-lt"/>
              </a:rPr>
              <a:t>Dasatinib 0,45% : persiste à l’arrêt, potentiellement mortelle</a:t>
            </a:r>
          </a:p>
          <a:p>
            <a:pPr>
              <a:buClr>
                <a:srgbClr val="C00000"/>
              </a:buClr>
              <a:buFont typeface="Wingdings" panose="05000000000000000000" pitchFamily="2" charset="2"/>
              <a:buChar char="§"/>
            </a:pPr>
            <a:r>
              <a:rPr lang="fr-FR" dirty="0">
                <a:latin typeface="+mj-lt"/>
              </a:rPr>
              <a:t> </a:t>
            </a:r>
            <a:r>
              <a:rPr lang="fr-FR" dirty="0">
                <a:solidFill>
                  <a:srgbClr val="C00000"/>
                </a:solidFill>
                <a:latin typeface="+mj-lt"/>
              </a:rPr>
              <a:t>Pneumonie d’hypersensibilité / à éosinophiles</a:t>
            </a:r>
          </a:p>
          <a:p>
            <a:pPr marL="0" indent="0">
              <a:buClr>
                <a:srgbClr val="C00000"/>
              </a:buClr>
              <a:buNone/>
            </a:pPr>
            <a:r>
              <a:rPr lang="fr-FR" dirty="0">
                <a:solidFill>
                  <a:srgbClr val="C00000"/>
                </a:solidFill>
                <a:latin typeface="+mj-lt"/>
              </a:rPr>
              <a:t>- </a:t>
            </a:r>
            <a:r>
              <a:rPr lang="fr-FR" dirty="0">
                <a:latin typeface="+mj-lt"/>
              </a:rPr>
              <a:t>Imatinib et Dasatinib : corticoïdes et switch pour Nilotinib ou Bosutinib</a:t>
            </a:r>
          </a:p>
          <a:p>
            <a:pPr>
              <a:buFontTx/>
              <a:buChar char="-"/>
            </a:pPr>
            <a:endParaRPr lang="fr-FR" dirty="0">
              <a:latin typeface="+mj-lt"/>
            </a:endParaRPr>
          </a:p>
        </p:txBody>
      </p:sp>
      <p:sp>
        <p:nvSpPr>
          <p:cNvPr id="4" name="ZoneTexte 3">
            <a:extLst>
              <a:ext uri="{FF2B5EF4-FFF2-40B4-BE49-F238E27FC236}">
                <a16:creationId xmlns:a16="http://schemas.microsoft.com/office/drawing/2014/main" id="{7C5E8DCE-8B23-4EFB-87F9-FAB2ECF04616}"/>
              </a:ext>
            </a:extLst>
          </p:cNvPr>
          <p:cNvSpPr txBox="1"/>
          <p:nvPr/>
        </p:nvSpPr>
        <p:spPr>
          <a:xfrm>
            <a:off x="8362950" y="6492875"/>
            <a:ext cx="3505200" cy="338554"/>
          </a:xfrm>
          <a:prstGeom prst="rect">
            <a:avLst/>
          </a:prstGeom>
          <a:noFill/>
        </p:spPr>
        <p:txBody>
          <a:bodyPr wrap="square" rtlCol="0">
            <a:spAutoFit/>
          </a:bodyPr>
          <a:lstStyle/>
          <a:p>
            <a:r>
              <a:rPr lang="nb-NO" sz="1600" i="1" dirty="0">
                <a:latin typeface="+mj-lt"/>
              </a:rPr>
              <a:t>Steegmann et all - ELN  Leukemia 2016</a:t>
            </a:r>
            <a:endParaRPr lang="fr-FR" sz="1600" i="1" dirty="0">
              <a:latin typeface="+mj-lt"/>
            </a:endParaRPr>
          </a:p>
        </p:txBody>
      </p:sp>
      <p:pic>
        <p:nvPicPr>
          <p:cNvPr id="3074" name="Picture 2" descr="Poumon - Icônes soins de santé et médical gratuites">
            <a:extLst>
              <a:ext uri="{FF2B5EF4-FFF2-40B4-BE49-F238E27FC236}">
                <a16:creationId xmlns:a16="http://schemas.microsoft.com/office/drawing/2014/main" id="{B7ACF2C5-719B-4F5C-8BE6-049F229BE0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0250" y="161131"/>
            <a:ext cx="1733550"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435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A69B06-8BB3-47F4-B390-6252EB5FFA9A}"/>
              </a:ext>
            </a:extLst>
          </p:cNvPr>
          <p:cNvSpPr>
            <a:spLocks noGrp="1"/>
          </p:cNvSpPr>
          <p:nvPr>
            <p:ph type="title"/>
          </p:nvPr>
        </p:nvSpPr>
        <p:spPr/>
        <p:txBody>
          <a:bodyPr/>
          <a:lstStyle/>
          <a:p>
            <a:r>
              <a:rPr lang="fr-FR" dirty="0">
                <a:solidFill>
                  <a:srgbClr val="C00000"/>
                </a:solidFill>
              </a:rPr>
              <a:t>Gestion des EI : </a:t>
            </a:r>
            <a:r>
              <a:rPr lang="fr-FR" dirty="0"/>
              <a:t>hépatiques</a:t>
            </a:r>
          </a:p>
        </p:txBody>
      </p:sp>
      <p:sp>
        <p:nvSpPr>
          <p:cNvPr id="3" name="Espace réservé du contenu 2">
            <a:extLst>
              <a:ext uri="{FF2B5EF4-FFF2-40B4-BE49-F238E27FC236}">
                <a16:creationId xmlns:a16="http://schemas.microsoft.com/office/drawing/2014/main" id="{17F67EB4-B9FE-4CEC-97E4-B7EAF7AFD448}"/>
              </a:ext>
            </a:extLst>
          </p:cNvPr>
          <p:cNvSpPr>
            <a:spLocks noGrp="1"/>
          </p:cNvSpPr>
          <p:nvPr>
            <p:ph idx="1"/>
          </p:nvPr>
        </p:nvSpPr>
        <p:spPr>
          <a:xfrm>
            <a:off x="747712" y="1972638"/>
            <a:ext cx="10696575" cy="4351338"/>
          </a:xfrm>
        </p:spPr>
        <p:txBody>
          <a:bodyPr/>
          <a:lstStyle/>
          <a:p>
            <a:pPr>
              <a:buClr>
                <a:srgbClr val="C00000"/>
              </a:buClr>
              <a:buFont typeface="Wingdings" panose="05000000000000000000" pitchFamily="2" charset="2"/>
              <a:buChar char="§"/>
            </a:pPr>
            <a:r>
              <a:rPr lang="fr-FR" dirty="0">
                <a:solidFill>
                  <a:srgbClr val="C00000"/>
                </a:solidFill>
                <a:latin typeface="+mj-lt"/>
              </a:rPr>
              <a:t> Cytolyse</a:t>
            </a:r>
            <a:r>
              <a:rPr lang="fr-FR" dirty="0">
                <a:latin typeface="+mj-lt"/>
              </a:rPr>
              <a:t> 2-8 semaines après initiation : 25-35% (2% grade 3-4)</a:t>
            </a:r>
          </a:p>
          <a:p>
            <a:pPr marL="0" indent="0">
              <a:buClr>
                <a:srgbClr val="C00000"/>
              </a:buClr>
              <a:buNone/>
            </a:pPr>
            <a:r>
              <a:rPr lang="fr-FR" dirty="0">
                <a:latin typeface="+mj-lt"/>
              </a:rPr>
              <a:t>- Rares cas d’</a:t>
            </a:r>
            <a:r>
              <a:rPr lang="fr-FR" dirty="0">
                <a:solidFill>
                  <a:srgbClr val="C00000"/>
                </a:solidFill>
                <a:latin typeface="+mj-lt"/>
              </a:rPr>
              <a:t>hépatites</a:t>
            </a:r>
            <a:r>
              <a:rPr lang="fr-FR" dirty="0">
                <a:latin typeface="+mj-lt"/>
              </a:rPr>
              <a:t> fulminantes sous Imatinib et </a:t>
            </a:r>
            <a:r>
              <a:rPr lang="fr-FR" dirty="0" err="1">
                <a:latin typeface="+mj-lt"/>
              </a:rPr>
              <a:t>Ponatinib</a:t>
            </a:r>
            <a:endParaRPr lang="fr-FR" dirty="0">
              <a:latin typeface="+mj-lt"/>
            </a:endParaRPr>
          </a:p>
          <a:p>
            <a:pPr marL="0" indent="0">
              <a:buClr>
                <a:srgbClr val="C00000"/>
              </a:buClr>
              <a:buNone/>
            </a:pPr>
            <a:r>
              <a:rPr lang="fr-FR" dirty="0">
                <a:latin typeface="+mj-lt"/>
              </a:rPr>
              <a:t>- </a:t>
            </a:r>
            <a:r>
              <a:rPr lang="fr-FR" dirty="0">
                <a:solidFill>
                  <a:srgbClr val="C00000"/>
                </a:solidFill>
                <a:latin typeface="+mj-lt"/>
              </a:rPr>
              <a:t>Hyperbilirubinémie</a:t>
            </a:r>
            <a:r>
              <a:rPr lang="fr-FR" dirty="0">
                <a:latin typeface="+mj-lt"/>
              </a:rPr>
              <a:t> biologique sans conséquence clinique</a:t>
            </a:r>
          </a:p>
          <a:p>
            <a:pPr>
              <a:buClr>
                <a:srgbClr val="C00000"/>
              </a:buClr>
              <a:buFont typeface="Wingdings" panose="05000000000000000000" pitchFamily="2" charset="2"/>
              <a:buChar char="§"/>
            </a:pPr>
            <a:r>
              <a:rPr lang="fr-FR" dirty="0">
                <a:solidFill>
                  <a:srgbClr val="C00000"/>
                </a:solidFill>
                <a:latin typeface="+mj-lt"/>
              </a:rPr>
              <a:t> Prévention</a:t>
            </a:r>
            <a:r>
              <a:rPr lang="fr-FR" dirty="0">
                <a:latin typeface="+mj-lt"/>
              </a:rPr>
              <a:t> : surveillance si inducteur du CYP3A4.</a:t>
            </a:r>
          </a:p>
          <a:p>
            <a:pPr marL="0" indent="0">
              <a:buClr>
                <a:srgbClr val="C00000"/>
              </a:buClr>
              <a:buNone/>
            </a:pPr>
            <a:r>
              <a:rPr lang="fr-FR" dirty="0">
                <a:latin typeface="+mj-lt"/>
              </a:rPr>
              <a:t>Inhibition d’UGT1A1 à surveiller chez patients avec syndrome de Gilbert</a:t>
            </a:r>
          </a:p>
          <a:p>
            <a:pPr>
              <a:buClr>
                <a:srgbClr val="C00000"/>
              </a:buClr>
              <a:buFont typeface="Wingdings" panose="05000000000000000000" pitchFamily="2" charset="2"/>
              <a:buChar char="§"/>
            </a:pPr>
            <a:r>
              <a:rPr lang="fr-FR" dirty="0">
                <a:solidFill>
                  <a:srgbClr val="C00000"/>
                </a:solidFill>
                <a:latin typeface="+mj-lt"/>
              </a:rPr>
              <a:t> Traitement</a:t>
            </a:r>
            <a:r>
              <a:rPr lang="fr-FR" dirty="0">
                <a:latin typeface="+mj-lt"/>
              </a:rPr>
              <a:t> : suspension si grade 3 et switch si récidive ou grade 4</a:t>
            </a:r>
          </a:p>
          <a:p>
            <a:pPr marL="0" indent="0">
              <a:buNone/>
            </a:pPr>
            <a:r>
              <a:rPr lang="fr-FR" dirty="0">
                <a:latin typeface="+mj-lt"/>
              </a:rPr>
              <a:t>Si hépatite fulminante : corticoïdes et parfois transplantation hépatique</a:t>
            </a:r>
          </a:p>
          <a:p>
            <a:pPr marL="0" indent="0">
              <a:buNone/>
            </a:pPr>
            <a:endParaRPr lang="fr-FR" dirty="0"/>
          </a:p>
          <a:p>
            <a:pPr marL="0" indent="0">
              <a:buNone/>
            </a:pPr>
            <a:endParaRPr lang="fr-FR" dirty="0"/>
          </a:p>
        </p:txBody>
      </p:sp>
      <p:sp>
        <p:nvSpPr>
          <p:cNvPr id="4" name="ZoneTexte 3">
            <a:extLst>
              <a:ext uri="{FF2B5EF4-FFF2-40B4-BE49-F238E27FC236}">
                <a16:creationId xmlns:a16="http://schemas.microsoft.com/office/drawing/2014/main" id="{D6BB8F46-9A4C-4A98-874D-460F7F4EBF8A}"/>
              </a:ext>
            </a:extLst>
          </p:cNvPr>
          <p:cNvSpPr txBox="1"/>
          <p:nvPr/>
        </p:nvSpPr>
        <p:spPr>
          <a:xfrm>
            <a:off x="8362950" y="6492875"/>
            <a:ext cx="3505200" cy="338554"/>
          </a:xfrm>
          <a:prstGeom prst="rect">
            <a:avLst/>
          </a:prstGeom>
          <a:noFill/>
        </p:spPr>
        <p:txBody>
          <a:bodyPr wrap="square" rtlCol="0">
            <a:spAutoFit/>
          </a:bodyPr>
          <a:lstStyle/>
          <a:p>
            <a:r>
              <a:rPr lang="nb-NO" sz="1600" i="1" dirty="0">
                <a:latin typeface="+mj-lt"/>
              </a:rPr>
              <a:t>Steegmann et all - ELN  Leukemia 2016</a:t>
            </a:r>
            <a:endParaRPr lang="fr-FR" sz="1600" i="1" dirty="0">
              <a:latin typeface="+mj-lt"/>
            </a:endParaRPr>
          </a:p>
        </p:txBody>
      </p:sp>
      <p:pic>
        <p:nvPicPr>
          <p:cNvPr id="4102" name="Picture 6" descr="icône de vecteur de foie. signe du foie. symbole de vecteur isolé médical  pour application web et mobile 2102642 - Telecharger Vectoriel Gratuit,  Clipart Graphique, Vecteur Dessins et Pictogramme Gratuit">
            <a:extLst>
              <a:ext uri="{FF2B5EF4-FFF2-40B4-BE49-F238E27FC236}">
                <a16:creationId xmlns:a16="http://schemas.microsoft.com/office/drawing/2014/main" id="{63638D49-ED3B-4C53-B22C-D7932270EE6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62000"/>
                    </a14:imgEffect>
                  </a14:imgLayer>
                </a14:imgProps>
              </a:ext>
              <a:ext uri="{28A0092B-C50C-407E-A947-70E740481C1C}">
                <a14:useLocalDpi xmlns:a14="http://schemas.microsoft.com/office/drawing/2010/main" val="0"/>
              </a:ext>
            </a:extLst>
          </a:blip>
          <a:srcRect l="26180" t="28764" r="25011" b="29708"/>
          <a:stretch/>
        </p:blipFill>
        <p:spPr bwMode="auto">
          <a:xfrm>
            <a:off x="9461327" y="255101"/>
            <a:ext cx="1816594" cy="1545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659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345B86-179B-4577-9682-FFC2B1854CD2}"/>
              </a:ext>
            </a:extLst>
          </p:cNvPr>
          <p:cNvSpPr>
            <a:spLocks noGrp="1"/>
          </p:cNvSpPr>
          <p:nvPr>
            <p:ph type="title"/>
          </p:nvPr>
        </p:nvSpPr>
        <p:spPr/>
        <p:txBody>
          <a:bodyPr/>
          <a:lstStyle/>
          <a:p>
            <a:r>
              <a:rPr lang="fr-FR" dirty="0">
                <a:solidFill>
                  <a:srgbClr val="C00000"/>
                </a:solidFill>
              </a:rPr>
              <a:t>Gestion des EI : </a:t>
            </a:r>
            <a:r>
              <a:rPr lang="fr-FR" dirty="0"/>
              <a:t>métaboliques</a:t>
            </a:r>
          </a:p>
        </p:txBody>
      </p:sp>
      <p:sp>
        <p:nvSpPr>
          <p:cNvPr id="3" name="Espace réservé du contenu 2">
            <a:extLst>
              <a:ext uri="{FF2B5EF4-FFF2-40B4-BE49-F238E27FC236}">
                <a16:creationId xmlns:a16="http://schemas.microsoft.com/office/drawing/2014/main" id="{940E17C6-2924-4346-A7B7-E67629C21134}"/>
              </a:ext>
            </a:extLst>
          </p:cNvPr>
          <p:cNvSpPr>
            <a:spLocks noGrp="1"/>
          </p:cNvSpPr>
          <p:nvPr>
            <p:ph idx="1"/>
          </p:nvPr>
        </p:nvSpPr>
        <p:spPr>
          <a:xfrm>
            <a:off x="838200" y="1617890"/>
            <a:ext cx="10515600" cy="4351338"/>
          </a:xfrm>
        </p:spPr>
        <p:txBody>
          <a:bodyPr>
            <a:normAutofit lnSpcReduction="10000"/>
          </a:bodyPr>
          <a:lstStyle/>
          <a:p>
            <a:pPr>
              <a:buClr>
                <a:srgbClr val="C00000"/>
              </a:buClr>
              <a:buFont typeface="Wingdings" panose="05000000000000000000" pitchFamily="2" charset="2"/>
              <a:buChar char="§"/>
            </a:pPr>
            <a:r>
              <a:rPr lang="fr-FR" dirty="0">
                <a:solidFill>
                  <a:srgbClr val="C00000"/>
                </a:solidFill>
                <a:latin typeface="+mj-lt"/>
              </a:rPr>
              <a:t> Hyperglycémie</a:t>
            </a:r>
          </a:p>
          <a:p>
            <a:pPr>
              <a:buFontTx/>
              <a:buChar char="-"/>
            </a:pPr>
            <a:r>
              <a:rPr lang="fr-FR" dirty="0" err="1">
                <a:latin typeface="+mj-lt"/>
              </a:rPr>
              <a:t>Nilotinib</a:t>
            </a:r>
            <a:r>
              <a:rPr lang="fr-FR" dirty="0">
                <a:latin typeface="+mj-lt"/>
              </a:rPr>
              <a:t> : 12% après 2-3 semaines </a:t>
            </a:r>
          </a:p>
          <a:p>
            <a:pPr>
              <a:buFontTx/>
              <a:buChar char="-"/>
            </a:pPr>
            <a:r>
              <a:rPr lang="fr-FR" dirty="0">
                <a:latin typeface="+mj-lt"/>
              </a:rPr>
              <a:t>Dasatinib : risque d’hypoglycémie</a:t>
            </a:r>
          </a:p>
          <a:p>
            <a:pPr>
              <a:buFontTx/>
              <a:buChar char="-"/>
            </a:pPr>
            <a:r>
              <a:rPr lang="fr-FR" dirty="0">
                <a:latin typeface="+mj-lt"/>
              </a:rPr>
              <a:t>Pas une contre-indication : réduire dose et traitement spécifique</a:t>
            </a:r>
          </a:p>
          <a:p>
            <a:pPr>
              <a:buClr>
                <a:srgbClr val="C00000"/>
              </a:buClr>
              <a:buFont typeface="Wingdings" panose="05000000000000000000" pitchFamily="2" charset="2"/>
              <a:buChar char="§"/>
            </a:pPr>
            <a:r>
              <a:rPr lang="fr-FR" dirty="0">
                <a:solidFill>
                  <a:srgbClr val="C00000"/>
                </a:solidFill>
                <a:latin typeface="+mj-lt"/>
              </a:rPr>
              <a:t> </a:t>
            </a:r>
            <a:r>
              <a:rPr lang="fr-FR" dirty="0" err="1">
                <a:solidFill>
                  <a:srgbClr val="C00000"/>
                </a:solidFill>
                <a:latin typeface="+mj-lt"/>
              </a:rPr>
              <a:t>Hypercholesterolémie</a:t>
            </a:r>
            <a:endParaRPr lang="fr-FR" dirty="0">
              <a:solidFill>
                <a:srgbClr val="C00000"/>
              </a:solidFill>
              <a:latin typeface="+mj-lt"/>
            </a:endParaRPr>
          </a:p>
          <a:p>
            <a:pPr marL="0" indent="0">
              <a:buNone/>
            </a:pPr>
            <a:r>
              <a:rPr lang="fr-FR" dirty="0">
                <a:latin typeface="+mj-lt"/>
              </a:rPr>
              <a:t>- Nilotinib 22% et </a:t>
            </a:r>
            <a:r>
              <a:rPr lang="fr-FR" dirty="0" err="1">
                <a:latin typeface="+mj-lt"/>
              </a:rPr>
              <a:t>Ponatinib</a:t>
            </a:r>
            <a:r>
              <a:rPr lang="fr-FR" dirty="0">
                <a:latin typeface="+mj-lt"/>
              </a:rPr>
              <a:t> 12% : surveillance et traitement si besoin</a:t>
            </a:r>
          </a:p>
          <a:p>
            <a:pPr>
              <a:buClr>
                <a:srgbClr val="C00000"/>
              </a:buClr>
              <a:buFont typeface="Wingdings" panose="05000000000000000000" pitchFamily="2" charset="2"/>
              <a:buChar char="§"/>
            </a:pPr>
            <a:r>
              <a:rPr lang="fr-FR" dirty="0">
                <a:solidFill>
                  <a:srgbClr val="C00000"/>
                </a:solidFill>
                <a:latin typeface="+mj-lt"/>
              </a:rPr>
              <a:t> Hypophosphorémie</a:t>
            </a:r>
            <a:r>
              <a:rPr lang="fr-FR" dirty="0">
                <a:latin typeface="+mj-lt"/>
              </a:rPr>
              <a:t> : risque d’ostéoporose</a:t>
            </a:r>
          </a:p>
          <a:p>
            <a:pPr>
              <a:buFontTx/>
              <a:buChar char="-"/>
            </a:pPr>
            <a:r>
              <a:rPr lang="fr-FR" dirty="0">
                <a:latin typeface="+mj-lt"/>
              </a:rPr>
              <a:t>Imatinib : 50%. Surveillance et supplémentation si besoin</a:t>
            </a:r>
          </a:p>
          <a:p>
            <a:pPr>
              <a:buClr>
                <a:srgbClr val="C00000"/>
              </a:buClr>
              <a:buFont typeface="Wingdings" panose="05000000000000000000" pitchFamily="2" charset="2"/>
              <a:buChar char="§"/>
            </a:pPr>
            <a:r>
              <a:rPr lang="fr-FR" dirty="0">
                <a:latin typeface="+mj-lt"/>
              </a:rPr>
              <a:t> Aussi : dysthyroïdie, gynécomastie..</a:t>
            </a:r>
          </a:p>
          <a:p>
            <a:endParaRPr lang="fr-FR" dirty="0"/>
          </a:p>
        </p:txBody>
      </p:sp>
      <p:sp>
        <p:nvSpPr>
          <p:cNvPr id="4" name="ZoneTexte 3">
            <a:extLst>
              <a:ext uri="{FF2B5EF4-FFF2-40B4-BE49-F238E27FC236}">
                <a16:creationId xmlns:a16="http://schemas.microsoft.com/office/drawing/2014/main" id="{C630E9A5-AE9A-4184-98C4-1DA19480AB6D}"/>
              </a:ext>
            </a:extLst>
          </p:cNvPr>
          <p:cNvSpPr txBox="1"/>
          <p:nvPr/>
        </p:nvSpPr>
        <p:spPr>
          <a:xfrm>
            <a:off x="8362950" y="6492875"/>
            <a:ext cx="3505200" cy="338554"/>
          </a:xfrm>
          <a:prstGeom prst="rect">
            <a:avLst/>
          </a:prstGeom>
          <a:noFill/>
        </p:spPr>
        <p:txBody>
          <a:bodyPr wrap="square" rtlCol="0">
            <a:spAutoFit/>
          </a:bodyPr>
          <a:lstStyle/>
          <a:p>
            <a:r>
              <a:rPr lang="nb-NO" sz="1600" i="1" dirty="0">
                <a:latin typeface="+mj-lt"/>
              </a:rPr>
              <a:t>Steegmann et all - ELN  Leukemia 2016</a:t>
            </a:r>
            <a:endParaRPr lang="fr-FR" sz="1600" i="1" dirty="0">
              <a:latin typeface="+mj-lt"/>
            </a:endParaRPr>
          </a:p>
        </p:txBody>
      </p:sp>
      <p:pic>
        <p:nvPicPr>
          <p:cNvPr id="8" name="Graphique 7" descr="Balance de la justice contour">
            <a:extLst>
              <a:ext uri="{FF2B5EF4-FFF2-40B4-BE49-F238E27FC236}">
                <a16:creationId xmlns:a16="http://schemas.microsoft.com/office/drawing/2014/main" id="{E5B673D3-9143-46F8-B4C3-60D7575E02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5615" y="261701"/>
            <a:ext cx="1868185" cy="1868185"/>
          </a:xfrm>
          <a:prstGeom prst="rect">
            <a:avLst/>
          </a:prstGeom>
        </p:spPr>
      </p:pic>
    </p:spTree>
    <p:extLst>
      <p:ext uri="{BB962C8B-B14F-4D97-AF65-F5344CB8AC3E}">
        <p14:creationId xmlns:p14="http://schemas.microsoft.com/office/powerpoint/2010/main" val="2411450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86963"/>
            <a:ext cx="10515600" cy="1325563"/>
          </a:xfrm>
        </p:spPr>
        <p:txBody>
          <a:bodyPr/>
          <a:lstStyle/>
          <a:p>
            <a:r>
              <a:rPr lang="fr-FR" dirty="0">
                <a:solidFill>
                  <a:srgbClr val="C00000"/>
                </a:solidFill>
              </a:rPr>
              <a:t>Historique des traitements</a:t>
            </a:r>
          </a:p>
        </p:txBody>
      </p:sp>
      <p:pic>
        <p:nvPicPr>
          <p:cNvPr id="4" name="Espace réservé du contenu 3"/>
          <p:cNvPicPr>
            <a:picLocks noGrp="1" noChangeAspect="1"/>
          </p:cNvPicPr>
          <p:nvPr>
            <p:ph idx="1"/>
          </p:nvPr>
        </p:nvPicPr>
        <p:blipFill rotWithShape="1">
          <a:blip r:embed="rId2"/>
          <a:srcRect t="87842"/>
          <a:stretch/>
        </p:blipFill>
        <p:spPr>
          <a:xfrm>
            <a:off x="2348564" y="5670389"/>
            <a:ext cx="7869756" cy="504998"/>
          </a:xfrm>
          <a:prstGeom prst="rect">
            <a:avLst/>
          </a:prstGeom>
        </p:spPr>
      </p:pic>
      <p:sp>
        <p:nvSpPr>
          <p:cNvPr id="3" name="ZoneTexte 2">
            <a:extLst>
              <a:ext uri="{FF2B5EF4-FFF2-40B4-BE49-F238E27FC236}">
                <a16:creationId xmlns:a16="http://schemas.microsoft.com/office/drawing/2014/main" id="{6E0E65A4-ED9D-4526-9F1D-3DC27402C8DF}"/>
              </a:ext>
            </a:extLst>
          </p:cNvPr>
          <p:cNvSpPr txBox="1"/>
          <p:nvPr/>
        </p:nvSpPr>
        <p:spPr>
          <a:xfrm>
            <a:off x="9633686" y="4897015"/>
            <a:ext cx="1006686" cy="323165"/>
          </a:xfrm>
          <a:prstGeom prst="rect">
            <a:avLst/>
          </a:prstGeom>
          <a:solidFill>
            <a:schemeClr val="bg2">
              <a:lumMod val="90000"/>
            </a:schemeClr>
          </a:solidFill>
          <a:ln w="12700">
            <a:solidFill>
              <a:schemeClr val="tx1"/>
            </a:solidFill>
          </a:ln>
        </p:spPr>
        <p:txBody>
          <a:bodyPr wrap="square" rtlCol="0">
            <a:spAutoFit/>
          </a:bodyPr>
          <a:lstStyle/>
          <a:p>
            <a:r>
              <a:rPr lang="fr-FR" sz="1500" b="1" dirty="0" err="1"/>
              <a:t>bosutinib</a:t>
            </a:r>
            <a:endParaRPr lang="fr-FR" sz="1500" b="1" dirty="0"/>
          </a:p>
        </p:txBody>
      </p:sp>
      <p:sp>
        <p:nvSpPr>
          <p:cNvPr id="5" name="ZoneTexte 4">
            <a:extLst>
              <a:ext uri="{FF2B5EF4-FFF2-40B4-BE49-F238E27FC236}">
                <a16:creationId xmlns:a16="http://schemas.microsoft.com/office/drawing/2014/main" id="{47173651-8331-49F7-8A59-BBB2A1A0B718}"/>
              </a:ext>
            </a:extLst>
          </p:cNvPr>
          <p:cNvSpPr txBox="1"/>
          <p:nvPr/>
        </p:nvSpPr>
        <p:spPr>
          <a:xfrm>
            <a:off x="9688060" y="5272046"/>
            <a:ext cx="952312" cy="323165"/>
          </a:xfrm>
          <a:prstGeom prst="rect">
            <a:avLst/>
          </a:prstGeom>
          <a:solidFill>
            <a:schemeClr val="bg2">
              <a:lumMod val="90000"/>
            </a:schemeClr>
          </a:solidFill>
          <a:ln w="12700">
            <a:solidFill>
              <a:schemeClr val="tx1"/>
            </a:solidFill>
          </a:ln>
        </p:spPr>
        <p:txBody>
          <a:bodyPr wrap="none" rtlCol="0">
            <a:spAutoFit/>
          </a:bodyPr>
          <a:lstStyle/>
          <a:p>
            <a:r>
              <a:rPr lang="fr-FR" sz="1500" b="1" dirty="0" err="1"/>
              <a:t>ponatinib</a:t>
            </a:r>
            <a:endParaRPr lang="fr-FR" sz="1500" b="1" dirty="0"/>
          </a:p>
        </p:txBody>
      </p:sp>
      <p:pic>
        <p:nvPicPr>
          <p:cNvPr id="6" name="Espace réservé du contenu 3">
            <a:extLst>
              <a:ext uri="{FF2B5EF4-FFF2-40B4-BE49-F238E27FC236}">
                <a16:creationId xmlns:a16="http://schemas.microsoft.com/office/drawing/2014/main" id="{D03B3EB8-2A27-4A91-92DA-568F6DB41DBB}"/>
              </a:ext>
            </a:extLst>
          </p:cNvPr>
          <p:cNvPicPr>
            <a:picLocks noChangeAspect="1"/>
          </p:cNvPicPr>
          <p:nvPr/>
        </p:nvPicPr>
        <p:blipFill rotWithShape="1">
          <a:blip r:embed="rId2"/>
          <a:srcRect b="15661"/>
          <a:stretch/>
        </p:blipFill>
        <p:spPr>
          <a:xfrm>
            <a:off x="2348564" y="1325563"/>
            <a:ext cx="7869756" cy="3503014"/>
          </a:xfrm>
          <a:prstGeom prst="rect">
            <a:avLst/>
          </a:prstGeom>
        </p:spPr>
      </p:pic>
      <p:sp>
        <p:nvSpPr>
          <p:cNvPr id="7" name="ZoneTexte 6">
            <a:extLst>
              <a:ext uri="{FF2B5EF4-FFF2-40B4-BE49-F238E27FC236}">
                <a16:creationId xmlns:a16="http://schemas.microsoft.com/office/drawing/2014/main" id="{1BAA3FF1-E198-42F9-8817-6DC22E761F4F}"/>
              </a:ext>
            </a:extLst>
          </p:cNvPr>
          <p:cNvSpPr txBox="1"/>
          <p:nvPr/>
        </p:nvSpPr>
        <p:spPr>
          <a:xfrm>
            <a:off x="7602377" y="6247087"/>
            <a:ext cx="3142142" cy="338554"/>
          </a:xfrm>
          <a:prstGeom prst="rect">
            <a:avLst/>
          </a:prstGeom>
          <a:noFill/>
        </p:spPr>
        <p:txBody>
          <a:bodyPr wrap="none" rtlCol="0">
            <a:spAutoFit/>
          </a:bodyPr>
          <a:lstStyle/>
          <a:p>
            <a:r>
              <a:rPr lang="fr-FR" sz="1600" i="1" dirty="0">
                <a:latin typeface="+mj-lt"/>
              </a:rPr>
              <a:t>Adaptée de </a:t>
            </a:r>
            <a:r>
              <a:rPr lang="fr-FR" sz="1600" i="1" dirty="0" err="1">
                <a:latin typeface="+mj-lt"/>
              </a:rPr>
              <a:t>J.Pavlu</a:t>
            </a:r>
            <a:r>
              <a:rPr lang="fr-FR" sz="1600" i="1" dirty="0">
                <a:latin typeface="+mj-lt"/>
              </a:rPr>
              <a:t> et al Blood 2011</a:t>
            </a:r>
          </a:p>
        </p:txBody>
      </p:sp>
      <p:sp>
        <p:nvSpPr>
          <p:cNvPr id="8" name="ZoneTexte 7">
            <a:extLst>
              <a:ext uri="{FF2B5EF4-FFF2-40B4-BE49-F238E27FC236}">
                <a16:creationId xmlns:a16="http://schemas.microsoft.com/office/drawing/2014/main" id="{6E0E65A4-ED9D-4526-9F1D-3DC27402C8DF}"/>
              </a:ext>
            </a:extLst>
          </p:cNvPr>
          <p:cNvSpPr txBox="1"/>
          <p:nvPr/>
        </p:nvSpPr>
        <p:spPr>
          <a:xfrm>
            <a:off x="9276031" y="4513284"/>
            <a:ext cx="1364341" cy="335952"/>
          </a:xfrm>
          <a:prstGeom prst="rect">
            <a:avLst/>
          </a:prstGeom>
          <a:solidFill>
            <a:schemeClr val="bg2">
              <a:lumMod val="90000"/>
            </a:schemeClr>
          </a:solidFill>
          <a:ln w="12700">
            <a:solidFill>
              <a:schemeClr val="tx1"/>
            </a:solidFill>
          </a:ln>
        </p:spPr>
        <p:txBody>
          <a:bodyPr wrap="square" rtlCol="0">
            <a:spAutoFit/>
          </a:bodyPr>
          <a:lstStyle/>
          <a:p>
            <a:r>
              <a:rPr lang="fr-FR" sz="1500" b="1" dirty="0" err="1"/>
              <a:t>nilotinib</a:t>
            </a:r>
            <a:endParaRPr lang="fr-FR" sz="1500" b="1" dirty="0"/>
          </a:p>
        </p:txBody>
      </p:sp>
      <p:sp>
        <p:nvSpPr>
          <p:cNvPr id="9" name="ZoneTexte 8">
            <a:extLst>
              <a:ext uri="{FF2B5EF4-FFF2-40B4-BE49-F238E27FC236}">
                <a16:creationId xmlns:a16="http://schemas.microsoft.com/office/drawing/2014/main" id="{6E0E65A4-ED9D-4526-9F1D-3DC27402C8DF}"/>
              </a:ext>
            </a:extLst>
          </p:cNvPr>
          <p:cNvSpPr txBox="1"/>
          <p:nvPr/>
        </p:nvSpPr>
        <p:spPr>
          <a:xfrm>
            <a:off x="9276030" y="4150036"/>
            <a:ext cx="1364341" cy="323165"/>
          </a:xfrm>
          <a:prstGeom prst="rect">
            <a:avLst/>
          </a:prstGeom>
          <a:solidFill>
            <a:schemeClr val="bg2">
              <a:lumMod val="90000"/>
            </a:schemeClr>
          </a:solidFill>
          <a:ln w="12700">
            <a:solidFill>
              <a:schemeClr val="tx1"/>
            </a:solidFill>
          </a:ln>
        </p:spPr>
        <p:txBody>
          <a:bodyPr wrap="square" rtlCol="0">
            <a:spAutoFit/>
          </a:bodyPr>
          <a:lstStyle/>
          <a:p>
            <a:r>
              <a:rPr lang="fr-FR" sz="1500" b="1" dirty="0" err="1"/>
              <a:t>dasatinib</a:t>
            </a:r>
            <a:endParaRPr lang="fr-FR" sz="1500" b="1" dirty="0"/>
          </a:p>
        </p:txBody>
      </p:sp>
      <p:sp>
        <p:nvSpPr>
          <p:cNvPr id="10" name="ZoneTexte 9">
            <a:extLst>
              <a:ext uri="{FF2B5EF4-FFF2-40B4-BE49-F238E27FC236}">
                <a16:creationId xmlns:a16="http://schemas.microsoft.com/office/drawing/2014/main" id="{6E0E65A4-ED9D-4526-9F1D-3DC27402C8DF}"/>
              </a:ext>
            </a:extLst>
          </p:cNvPr>
          <p:cNvSpPr txBox="1"/>
          <p:nvPr/>
        </p:nvSpPr>
        <p:spPr>
          <a:xfrm>
            <a:off x="8842444" y="3784582"/>
            <a:ext cx="1797928" cy="323165"/>
          </a:xfrm>
          <a:prstGeom prst="rect">
            <a:avLst/>
          </a:prstGeom>
          <a:solidFill>
            <a:schemeClr val="bg2">
              <a:lumMod val="90000"/>
            </a:schemeClr>
          </a:solidFill>
          <a:ln w="12700">
            <a:solidFill>
              <a:schemeClr val="tx1"/>
            </a:solidFill>
          </a:ln>
        </p:spPr>
        <p:txBody>
          <a:bodyPr wrap="square" rtlCol="0">
            <a:spAutoFit/>
          </a:bodyPr>
          <a:lstStyle/>
          <a:p>
            <a:r>
              <a:rPr lang="fr-FR" sz="1500" b="1" dirty="0" err="1"/>
              <a:t>imatinib</a:t>
            </a:r>
            <a:endParaRPr lang="fr-FR" sz="1500" b="1" dirty="0"/>
          </a:p>
        </p:txBody>
      </p:sp>
      <p:sp>
        <p:nvSpPr>
          <p:cNvPr id="11" name="Rectangle 10"/>
          <p:cNvSpPr/>
          <p:nvPr/>
        </p:nvSpPr>
        <p:spPr>
          <a:xfrm>
            <a:off x="9148455" y="3117481"/>
            <a:ext cx="1491916" cy="2601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riangle rectangle 12"/>
          <p:cNvSpPr/>
          <p:nvPr/>
        </p:nvSpPr>
        <p:spPr>
          <a:xfrm>
            <a:off x="9119811" y="3129135"/>
            <a:ext cx="1624708" cy="267917"/>
          </a:xfrm>
          <a:prstGeom prst="rtTriangle">
            <a:avLst/>
          </a:prstGeom>
          <a:solidFill>
            <a:schemeClr val="bg2">
              <a:lumMod val="9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9085622" y="3144802"/>
            <a:ext cx="45719" cy="240631"/>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31614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72A28F-61AF-4435-AFC0-FF54FF18F770}"/>
              </a:ext>
            </a:extLst>
          </p:cNvPr>
          <p:cNvSpPr>
            <a:spLocks noGrp="1"/>
          </p:cNvSpPr>
          <p:nvPr>
            <p:ph type="title"/>
          </p:nvPr>
        </p:nvSpPr>
        <p:spPr/>
        <p:txBody>
          <a:bodyPr/>
          <a:lstStyle/>
          <a:p>
            <a:r>
              <a:rPr lang="fr-FR" dirty="0">
                <a:solidFill>
                  <a:srgbClr val="C00000"/>
                </a:solidFill>
              </a:rPr>
              <a:t>Gestion des EI : </a:t>
            </a:r>
            <a:r>
              <a:rPr lang="fr-FR" dirty="0"/>
              <a:t>gastro-intestinaux</a:t>
            </a:r>
          </a:p>
        </p:txBody>
      </p:sp>
      <p:sp>
        <p:nvSpPr>
          <p:cNvPr id="3" name="Espace réservé du contenu 2">
            <a:extLst>
              <a:ext uri="{FF2B5EF4-FFF2-40B4-BE49-F238E27FC236}">
                <a16:creationId xmlns:a16="http://schemas.microsoft.com/office/drawing/2014/main" id="{1DB5AE69-808D-4521-94BA-8CFF58E5C221}"/>
              </a:ext>
            </a:extLst>
          </p:cNvPr>
          <p:cNvSpPr>
            <a:spLocks noGrp="1"/>
          </p:cNvSpPr>
          <p:nvPr>
            <p:ph idx="1"/>
          </p:nvPr>
        </p:nvSpPr>
        <p:spPr>
          <a:xfrm>
            <a:off x="838199" y="1825625"/>
            <a:ext cx="10944225" cy="4351338"/>
          </a:xfrm>
        </p:spPr>
        <p:txBody>
          <a:bodyPr/>
          <a:lstStyle/>
          <a:p>
            <a:pPr>
              <a:buFont typeface="Wingdings" panose="05000000000000000000" pitchFamily="2" charset="2"/>
              <a:buChar char="§"/>
            </a:pPr>
            <a:r>
              <a:rPr lang="fr-FR" dirty="0">
                <a:solidFill>
                  <a:srgbClr val="C00000"/>
                </a:solidFill>
                <a:latin typeface="+mj-lt"/>
              </a:rPr>
              <a:t>Nausées et diarrhées : </a:t>
            </a:r>
            <a:r>
              <a:rPr lang="fr-FR" dirty="0">
                <a:latin typeface="+mj-lt"/>
              </a:rPr>
              <a:t>très fréquentes (sauf Dasatinib)</a:t>
            </a:r>
          </a:p>
          <a:p>
            <a:pPr>
              <a:buFontTx/>
              <a:buChar char="-"/>
            </a:pPr>
            <a:r>
              <a:rPr lang="fr-FR" dirty="0">
                <a:latin typeface="+mj-lt"/>
              </a:rPr>
              <a:t>Bosutinib pendant le premier mois : 8-11% de diarrhées grade 3-4</a:t>
            </a:r>
          </a:p>
          <a:p>
            <a:pPr>
              <a:buFontTx/>
              <a:buChar char="-"/>
            </a:pPr>
            <a:r>
              <a:rPr lang="fr-FR" dirty="0">
                <a:latin typeface="+mj-lt"/>
              </a:rPr>
              <a:t>Prévention : traitement symptomatique dès les premiers symptômes</a:t>
            </a:r>
          </a:p>
          <a:p>
            <a:pPr marL="0" indent="0">
              <a:buNone/>
            </a:pPr>
            <a:r>
              <a:rPr lang="fr-FR" dirty="0">
                <a:latin typeface="+mj-lt"/>
              </a:rPr>
              <a:t>Prise pendant repas, fractionner la dose, prendre le soir…</a:t>
            </a:r>
          </a:p>
          <a:p>
            <a:pPr>
              <a:buFont typeface="Wingdings" panose="05000000000000000000" pitchFamily="2" charset="2"/>
              <a:buChar char="§"/>
            </a:pPr>
            <a:r>
              <a:rPr lang="fr-FR" dirty="0">
                <a:solidFill>
                  <a:srgbClr val="C00000"/>
                </a:solidFill>
                <a:latin typeface="+mj-lt"/>
              </a:rPr>
              <a:t>Pancréatite </a:t>
            </a:r>
            <a:r>
              <a:rPr lang="fr-FR" dirty="0">
                <a:latin typeface="+mj-lt"/>
              </a:rPr>
              <a:t>:</a:t>
            </a:r>
          </a:p>
          <a:p>
            <a:pPr>
              <a:buFontTx/>
              <a:buChar char="-"/>
            </a:pPr>
            <a:r>
              <a:rPr lang="fr-FR" dirty="0">
                <a:latin typeface="+mj-lt"/>
              </a:rPr>
              <a:t>Nilotinib : élévation de la lipase 29-47% mais pancréatite 1-2%</a:t>
            </a:r>
          </a:p>
          <a:p>
            <a:pPr>
              <a:buFontTx/>
              <a:buChar char="-"/>
            </a:pPr>
            <a:r>
              <a:rPr lang="fr-FR" dirty="0">
                <a:latin typeface="+mj-lt"/>
              </a:rPr>
              <a:t>Traitement : suspension si grade 3. Si symptômes : scanner et suspension</a:t>
            </a:r>
          </a:p>
          <a:p>
            <a:pPr>
              <a:buFontTx/>
              <a:buChar char="-"/>
            </a:pPr>
            <a:endParaRPr lang="fr-FR" dirty="0"/>
          </a:p>
        </p:txBody>
      </p:sp>
      <p:sp>
        <p:nvSpPr>
          <p:cNvPr id="4" name="ZoneTexte 3">
            <a:extLst>
              <a:ext uri="{FF2B5EF4-FFF2-40B4-BE49-F238E27FC236}">
                <a16:creationId xmlns:a16="http://schemas.microsoft.com/office/drawing/2014/main" id="{59FA57CD-FC16-4154-AE4C-27DF6318BDC2}"/>
              </a:ext>
            </a:extLst>
          </p:cNvPr>
          <p:cNvSpPr txBox="1"/>
          <p:nvPr/>
        </p:nvSpPr>
        <p:spPr>
          <a:xfrm>
            <a:off x="8362950" y="6492875"/>
            <a:ext cx="3505200" cy="338554"/>
          </a:xfrm>
          <a:prstGeom prst="rect">
            <a:avLst/>
          </a:prstGeom>
          <a:noFill/>
        </p:spPr>
        <p:txBody>
          <a:bodyPr wrap="square" rtlCol="0">
            <a:spAutoFit/>
          </a:bodyPr>
          <a:lstStyle/>
          <a:p>
            <a:r>
              <a:rPr lang="nb-NO" sz="1600" i="1" dirty="0">
                <a:latin typeface="+mj-lt"/>
              </a:rPr>
              <a:t>Steegmann et all - ELN  Leukemia 2016</a:t>
            </a:r>
            <a:endParaRPr lang="fr-FR" sz="1600" i="1" dirty="0">
              <a:latin typeface="+mj-lt"/>
            </a:endParaRPr>
          </a:p>
        </p:txBody>
      </p:sp>
      <p:pic>
        <p:nvPicPr>
          <p:cNvPr id="5122" name="Picture 2" descr="Icône ligne anatomique intestinale Photo Stock - Alamy">
            <a:extLst>
              <a:ext uri="{FF2B5EF4-FFF2-40B4-BE49-F238E27FC236}">
                <a16:creationId xmlns:a16="http://schemas.microsoft.com/office/drawing/2014/main" id="{8DCCD746-7C48-44CF-9BA7-5140200C8CE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223" t="6891" r="12888" b="11909"/>
          <a:stretch/>
        </p:blipFill>
        <p:spPr bwMode="auto">
          <a:xfrm>
            <a:off x="10115550" y="267128"/>
            <a:ext cx="1802621" cy="2147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245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72A28F-61AF-4435-AFC0-FF54FF18F770}"/>
              </a:ext>
            </a:extLst>
          </p:cNvPr>
          <p:cNvSpPr>
            <a:spLocks noGrp="1"/>
          </p:cNvSpPr>
          <p:nvPr>
            <p:ph type="title"/>
          </p:nvPr>
        </p:nvSpPr>
        <p:spPr/>
        <p:txBody>
          <a:bodyPr/>
          <a:lstStyle/>
          <a:p>
            <a:r>
              <a:rPr lang="fr-FR" dirty="0">
                <a:solidFill>
                  <a:srgbClr val="C00000"/>
                </a:solidFill>
              </a:rPr>
              <a:t>Gestion des EI : </a:t>
            </a:r>
            <a:r>
              <a:rPr lang="fr-FR" dirty="0"/>
              <a:t>cutanés</a:t>
            </a:r>
          </a:p>
        </p:txBody>
      </p:sp>
      <p:sp>
        <p:nvSpPr>
          <p:cNvPr id="3" name="Espace réservé du contenu 2">
            <a:extLst>
              <a:ext uri="{FF2B5EF4-FFF2-40B4-BE49-F238E27FC236}">
                <a16:creationId xmlns:a16="http://schemas.microsoft.com/office/drawing/2014/main" id="{1DB5AE69-808D-4521-94BA-8CFF58E5C221}"/>
              </a:ext>
            </a:extLst>
          </p:cNvPr>
          <p:cNvSpPr>
            <a:spLocks noGrp="1"/>
          </p:cNvSpPr>
          <p:nvPr>
            <p:ph idx="1"/>
          </p:nvPr>
        </p:nvSpPr>
        <p:spPr>
          <a:xfrm>
            <a:off x="622442" y="2168472"/>
            <a:ext cx="10515600" cy="4351338"/>
          </a:xfrm>
        </p:spPr>
        <p:txBody>
          <a:bodyPr/>
          <a:lstStyle/>
          <a:p>
            <a:pPr>
              <a:buFont typeface="Wingdings" panose="05000000000000000000" pitchFamily="2" charset="2"/>
              <a:buChar char="§"/>
            </a:pPr>
            <a:r>
              <a:rPr lang="fr-FR" dirty="0">
                <a:solidFill>
                  <a:srgbClr val="C00000"/>
                </a:solidFill>
                <a:latin typeface="+mj-lt"/>
              </a:rPr>
              <a:t> Eruption érythémateuse </a:t>
            </a:r>
            <a:r>
              <a:rPr lang="fr-FR" dirty="0">
                <a:latin typeface="+mj-lt"/>
              </a:rPr>
              <a:t>: très fréquente après 3-4 semaines</a:t>
            </a:r>
          </a:p>
          <a:p>
            <a:pPr marL="0" indent="0">
              <a:buNone/>
            </a:pPr>
            <a:r>
              <a:rPr lang="fr-FR" dirty="0">
                <a:latin typeface="+mj-lt"/>
              </a:rPr>
              <a:t>Imatinib : également œdème, éruption papuleuse, hypopigmentation…</a:t>
            </a:r>
          </a:p>
          <a:p>
            <a:pPr>
              <a:buFont typeface="Wingdings" panose="05000000000000000000" pitchFamily="2" charset="2"/>
              <a:buChar char="§"/>
            </a:pPr>
            <a:r>
              <a:rPr lang="fr-FR" dirty="0">
                <a:solidFill>
                  <a:srgbClr val="C00000"/>
                </a:solidFill>
                <a:latin typeface="+mj-lt"/>
              </a:rPr>
              <a:t> Traitement </a:t>
            </a:r>
            <a:r>
              <a:rPr lang="fr-FR" dirty="0">
                <a:latin typeface="+mj-lt"/>
              </a:rPr>
              <a:t>: dermocorticoïdes, antihistaminiques</a:t>
            </a:r>
          </a:p>
          <a:p>
            <a:pPr marL="0" indent="0">
              <a:buNone/>
            </a:pPr>
            <a:r>
              <a:rPr lang="fr-FR" dirty="0">
                <a:latin typeface="+mj-lt"/>
              </a:rPr>
              <a:t>- Si suspension ITK nécessaire : prednisone 1mg/kg/j  et réintroduction progressive. Si récurrence : switch ITK </a:t>
            </a:r>
          </a:p>
          <a:p>
            <a:pPr marL="0" indent="0">
              <a:buNone/>
            </a:pPr>
            <a:r>
              <a:rPr lang="fr-FR" dirty="0">
                <a:latin typeface="+mj-lt"/>
              </a:rPr>
              <a:t>- Si suspension ITK impossible : poursuite sous couvert de prednisone</a:t>
            </a:r>
          </a:p>
        </p:txBody>
      </p:sp>
      <p:sp>
        <p:nvSpPr>
          <p:cNvPr id="4" name="ZoneTexte 3">
            <a:extLst>
              <a:ext uri="{FF2B5EF4-FFF2-40B4-BE49-F238E27FC236}">
                <a16:creationId xmlns:a16="http://schemas.microsoft.com/office/drawing/2014/main" id="{E8380673-5A7D-41D7-8BAF-4B558342AC7F}"/>
              </a:ext>
            </a:extLst>
          </p:cNvPr>
          <p:cNvSpPr txBox="1"/>
          <p:nvPr/>
        </p:nvSpPr>
        <p:spPr>
          <a:xfrm>
            <a:off x="8362950" y="6492875"/>
            <a:ext cx="3505200" cy="338554"/>
          </a:xfrm>
          <a:prstGeom prst="rect">
            <a:avLst/>
          </a:prstGeom>
          <a:noFill/>
        </p:spPr>
        <p:txBody>
          <a:bodyPr wrap="square" rtlCol="0">
            <a:spAutoFit/>
          </a:bodyPr>
          <a:lstStyle/>
          <a:p>
            <a:r>
              <a:rPr lang="nb-NO" sz="1600" i="1" dirty="0">
                <a:latin typeface="+mj-lt"/>
              </a:rPr>
              <a:t>Steegmann et all - ELN  Leukemia 2016</a:t>
            </a:r>
            <a:endParaRPr lang="fr-FR" sz="1600" i="1" dirty="0">
              <a:latin typeface="+mj-lt"/>
            </a:endParaRPr>
          </a:p>
        </p:txBody>
      </p:sp>
      <p:pic>
        <p:nvPicPr>
          <p:cNvPr id="6146" name="Picture 2" descr="garçon avec des boutons sur l'icône de la ligne du visage. homme avec point  noir, acné, pictogramme linéaire éruptif. problème dermatologique,  allergie, icône de contour de peau d'inflammation. illustration vectorielle  isolée. 5482667 -">
            <a:extLst>
              <a:ext uri="{FF2B5EF4-FFF2-40B4-BE49-F238E27FC236}">
                <a16:creationId xmlns:a16="http://schemas.microsoft.com/office/drawing/2014/main" id="{C5A26D5F-9263-44AB-8AAF-9F06F363C12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883" t="18127" r="22335" b="18424"/>
          <a:stretch/>
        </p:blipFill>
        <p:spPr bwMode="auto">
          <a:xfrm>
            <a:off x="10212512" y="267127"/>
            <a:ext cx="1528611" cy="1803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788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72A28F-61AF-4435-AFC0-FF54FF18F770}"/>
              </a:ext>
            </a:extLst>
          </p:cNvPr>
          <p:cNvSpPr>
            <a:spLocks noGrp="1"/>
          </p:cNvSpPr>
          <p:nvPr>
            <p:ph type="title"/>
          </p:nvPr>
        </p:nvSpPr>
        <p:spPr/>
        <p:txBody>
          <a:bodyPr/>
          <a:lstStyle/>
          <a:p>
            <a:r>
              <a:rPr lang="fr-FR" dirty="0">
                <a:solidFill>
                  <a:srgbClr val="C00000"/>
                </a:solidFill>
              </a:rPr>
              <a:t>Gestion des EI : </a:t>
            </a:r>
            <a:r>
              <a:rPr lang="fr-FR" dirty="0"/>
              <a:t>infectieux</a:t>
            </a:r>
          </a:p>
        </p:txBody>
      </p:sp>
      <p:sp>
        <p:nvSpPr>
          <p:cNvPr id="3" name="Espace réservé du contenu 2">
            <a:extLst>
              <a:ext uri="{FF2B5EF4-FFF2-40B4-BE49-F238E27FC236}">
                <a16:creationId xmlns:a16="http://schemas.microsoft.com/office/drawing/2014/main" id="{1DB5AE69-808D-4521-94BA-8CFF58E5C221}"/>
              </a:ext>
            </a:extLst>
          </p:cNvPr>
          <p:cNvSpPr>
            <a:spLocks noGrp="1"/>
          </p:cNvSpPr>
          <p:nvPr>
            <p:ph idx="1"/>
          </p:nvPr>
        </p:nvSpPr>
        <p:spPr/>
        <p:txBody>
          <a:bodyPr/>
          <a:lstStyle/>
          <a:p>
            <a:pPr>
              <a:buClr>
                <a:srgbClr val="C00000"/>
              </a:buClr>
              <a:buFont typeface="Wingdings" panose="05000000000000000000" pitchFamily="2" charset="2"/>
              <a:buChar char="§"/>
            </a:pPr>
            <a:r>
              <a:rPr lang="fr-FR" dirty="0">
                <a:latin typeface="+mj-lt"/>
              </a:rPr>
              <a:t> Effet inhibiteur des lymphocytes T </a:t>
            </a:r>
            <a:r>
              <a:rPr lang="fr-FR" i="1" dirty="0">
                <a:latin typeface="+mj-lt"/>
              </a:rPr>
              <a:t>in vitro </a:t>
            </a:r>
            <a:r>
              <a:rPr lang="fr-FR" dirty="0">
                <a:latin typeface="+mj-lt"/>
              </a:rPr>
              <a:t>mais peu grave </a:t>
            </a:r>
            <a:r>
              <a:rPr lang="fr-FR" i="1" dirty="0">
                <a:latin typeface="+mj-lt"/>
              </a:rPr>
              <a:t>in vivo</a:t>
            </a:r>
          </a:p>
          <a:p>
            <a:pPr>
              <a:buClr>
                <a:srgbClr val="C00000"/>
              </a:buClr>
              <a:buFont typeface="Wingdings" panose="05000000000000000000" pitchFamily="2" charset="2"/>
              <a:buChar char="§"/>
            </a:pPr>
            <a:r>
              <a:rPr lang="fr-FR" dirty="0">
                <a:solidFill>
                  <a:srgbClr val="C00000"/>
                </a:solidFill>
                <a:latin typeface="+mj-lt"/>
              </a:rPr>
              <a:t> Conduite à tenir </a:t>
            </a:r>
            <a:r>
              <a:rPr lang="fr-FR" dirty="0">
                <a:latin typeface="+mj-lt"/>
              </a:rPr>
              <a:t>:</a:t>
            </a:r>
          </a:p>
          <a:p>
            <a:pPr marL="0" indent="0">
              <a:buNone/>
            </a:pPr>
            <a:r>
              <a:rPr lang="fr-FR" dirty="0">
                <a:latin typeface="+mj-lt"/>
              </a:rPr>
              <a:t>- Surveillance des patients âgés sous Imatinib : 25% d’infection</a:t>
            </a:r>
          </a:p>
          <a:p>
            <a:pPr>
              <a:buFontTx/>
              <a:buChar char="-"/>
            </a:pPr>
            <a:r>
              <a:rPr lang="fr-FR" dirty="0">
                <a:latin typeface="+mj-lt"/>
              </a:rPr>
              <a:t>Surveillance des patients avec antécédent de tuberculose</a:t>
            </a:r>
          </a:p>
          <a:p>
            <a:pPr>
              <a:buFontTx/>
              <a:buChar char="-"/>
            </a:pPr>
            <a:r>
              <a:rPr lang="fr-FR" dirty="0">
                <a:latin typeface="+mj-lt"/>
              </a:rPr>
              <a:t>Prophylaxie de la réactivation du VHB</a:t>
            </a:r>
          </a:p>
          <a:p>
            <a:pPr marL="0" indent="0">
              <a:buNone/>
            </a:pPr>
            <a:r>
              <a:rPr lang="fr-FR" dirty="0">
                <a:latin typeface="+mj-lt"/>
              </a:rPr>
              <a:t>- Dasatinib : évoquer le CMV si une colite ou une lymphocytose LGL</a:t>
            </a:r>
          </a:p>
        </p:txBody>
      </p:sp>
      <p:sp>
        <p:nvSpPr>
          <p:cNvPr id="4" name="ZoneTexte 3">
            <a:extLst>
              <a:ext uri="{FF2B5EF4-FFF2-40B4-BE49-F238E27FC236}">
                <a16:creationId xmlns:a16="http://schemas.microsoft.com/office/drawing/2014/main" id="{6313AF90-CEB9-49AE-8AB4-A1ABE17B28C0}"/>
              </a:ext>
            </a:extLst>
          </p:cNvPr>
          <p:cNvSpPr txBox="1"/>
          <p:nvPr/>
        </p:nvSpPr>
        <p:spPr>
          <a:xfrm>
            <a:off x="8362950" y="6492875"/>
            <a:ext cx="3505200" cy="338554"/>
          </a:xfrm>
          <a:prstGeom prst="rect">
            <a:avLst/>
          </a:prstGeom>
          <a:noFill/>
        </p:spPr>
        <p:txBody>
          <a:bodyPr wrap="square" rtlCol="0">
            <a:spAutoFit/>
          </a:bodyPr>
          <a:lstStyle/>
          <a:p>
            <a:r>
              <a:rPr lang="nb-NO" sz="1600" i="1" dirty="0">
                <a:latin typeface="+mj-lt"/>
              </a:rPr>
              <a:t>Steegmann et all - ELN  Leukemia 2016</a:t>
            </a:r>
            <a:endParaRPr lang="fr-FR" sz="1600" i="1" dirty="0">
              <a:latin typeface="+mj-lt"/>
            </a:endParaRPr>
          </a:p>
        </p:txBody>
      </p:sp>
      <p:pic>
        <p:nvPicPr>
          <p:cNvPr id="6" name="Graphique 5" descr="Covid-19 contour">
            <a:extLst>
              <a:ext uri="{FF2B5EF4-FFF2-40B4-BE49-F238E27FC236}">
                <a16:creationId xmlns:a16="http://schemas.microsoft.com/office/drawing/2014/main" id="{C0A79C4B-67E7-4EB7-AD79-A9265DE7CF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1567" y="323392"/>
            <a:ext cx="1502233" cy="1502233"/>
          </a:xfrm>
          <a:prstGeom prst="rect">
            <a:avLst/>
          </a:prstGeom>
        </p:spPr>
      </p:pic>
    </p:spTree>
    <p:extLst>
      <p:ext uri="{BB962C8B-B14F-4D97-AF65-F5344CB8AC3E}">
        <p14:creationId xmlns:p14="http://schemas.microsoft.com/office/powerpoint/2010/main" val="3819253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72A28F-61AF-4435-AFC0-FF54FF18F770}"/>
              </a:ext>
            </a:extLst>
          </p:cNvPr>
          <p:cNvSpPr>
            <a:spLocks noGrp="1"/>
          </p:cNvSpPr>
          <p:nvPr>
            <p:ph type="title"/>
          </p:nvPr>
        </p:nvSpPr>
        <p:spPr/>
        <p:txBody>
          <a:bodyPr/>
          <a:lstStyle/>
          <a:p>
            <a:r>
              <a:rPr lang="fr-FR" dirty="0">
                <a:solidFill>
                  <a:srgbClr val="C00000"/>
                </a:solidFill>
              </a:rPr>
              <a:t>Gestion des EI : </a:t>
            </a:r>
            <a:r>
              <a:rPr lang="fr-FR" dirty="0"/>
              <a:t>autres</a:t>
            </a:r>
          </a:p>
        </p:txBody>
      </p:sp>
      <p:sp>
        <p:nvSpPr>
          <p:cNvPr id="3" name="Espace réservé du contenu 2">
            <a:extLst>
              <a:ext uri="{FF2B5EF4-FFF2-40B4-BE49-F238E27FC236}">
                <a16:creationId xmlns:a16="http://schemas.microsoft.com/office/drawing/2014/main" id="{1DB5AE69-808D-4521-94BA-8CFF58E5C221}"/>
              </a:ext>
            </a:extLst>
          </p:cNvPr>
          <p:cNvSpPr>
            <a:spLocks noGrp="1"/>
          </p:cNvSpPr>
          <p:nvPr>
            <p:ph idx="1"/>
          </p:nvPr>
        </p:nvSpPr>
        <p:spPr/>
        <p:txBody>
          <a:bodyPr/>
          <a:lstStyle/>
          <a:p>
            <a:pPr>
              <a:buFont typeface="Wingdings" panose="05000000000000000000" pitchFamily="2" charset="2"/>
              <a:buChar char="§"/>
            </a:pPr>
            <a:r>
              <a:rPr lang="fr-FR" dirty="0">
                <a:solidFill>
                  <a:srgbClr val="C00000"/>
                </a:solidFill>
                <a:latin typeface="+mj-lt"/>
              </a:rPr>
              <a:t> Rhumatologiques</a:t>
            </a:r>
            <a:r>
              <a:rPr lang="fr-FR" dirty="0">
                <a:latin typeface="+mj-lt"/>
              </a:rPr>
              <a:t> : myalgies, crampes, arthralgies fréquentes</a:t>
            </a:r>
          </a:p>
          <a:p>
            <a:pPr marL="0" indent="0">
              <a:buNone/>
            </a:pPr>
            <a:r>
              <a:rPr lang="fr-FR" u="sng" dirty="0">
                <a:latin typeface="+mj-lt"/>
              </a:rPr>
              <a:t>Traitement</a:t>
            </a:r>
            <a:r>
              <a:rPr lang="fr-FR" dirty="0">
                <a:latin typeface="+mj-lt"/>
              </a:rPr>
              <a:t> : correction des anomalies </a:t>
            </a:r>
            <a:r>
              <a:rPr lang="fr-FR" dirty="0" err="1">
                <a:latin typeface="+mj-lt"/>
              </a:rPr>
              <a:t>hydro-électrolytiques</a:t>
            </a:r>
            <a:r>
              <a:rPr lang="fr-FR" dirty="0">
                <a:latin typeface="+mj-lt"/>
              </a:rPr>
              <a:t> notamment hypocalcémie et traitement symptomatique</a:t>
            </a:r>
          </a:p>
          <a:p>
            <a:pPr marL="0" indent="0">
              <a:buNone/>
            </a:pPr>
            <a:endParaRPr lang="fr-FR" dirty="0">
              <a:latin typeface="+mj-lt"/>
            </a:endParaRPr>
          </a:p>
          <a:p>
            <a:pPr>
              <a:buFont typeface="Wingdings" panose="05000000000000000000" pitchFamily="2" charset="2"/>
              <a:buChar char="§"/>
            </a:pPr>
            <a:r>
              <a:rPr lang="fr-FR" dirty="0">
                <a:solidFill>
                  <a:srgbClr val="C00000"/>
                </a:solidFill>
                <a:latin typeface="+mj-lt"/>
              </a:rPr>
              <a:t> Ophtalmologiques</a:t>
            </a:r>
            <a:r>
              <a:rPr lang="fr-FR" dirty="0">
                <a:latin typeface="+mj-lt"/>
              </a:rPr>
              <a:t> surtout Imatinib  : œdème péri-orbital 70%</a:t>
            </a:r>
          </a:p>
          <a:p>
            <a:pPr marL="0" indent="0">
              <a:buNone/>
            </a:pPr>
            <a:r>
              <a:rPr lang="fr-FR" u="sng" dirty="0">
                <a:latin typeface="+mj-lt"/>
              </a:rPr>
              <a:t>Traitement</a:t>
            </a:r>
            <a:r>
              <a:rPr lang="fr-FR" dirty="0">
                <a:latin typeface="+mj-lt"/>
              </a:rPr>
              <a:t> : diurétiques mais peu efficace sinon switch</a:t>
            </a:r>
          </a:p>
          <a:p>
            <a:pPr marL="0" indent="0">
              <a:buNone/>
            </a:pPr>
            <a:r>
              <a:rPr lang="fr-FR" dirty="0">
                <a:latin typeface="+mj-lt"/>
              </a:rPr>
              <a:t>- Si baisse d’acuité visuelle : rechercher œdème papillaire, névrite…</a:t>
            </a:r>
          </a:p>
          <a:p>
            <a:pPr marL="0" indent="0">
              <a:buNone/>
            </a:pPr>
            <a:r>
              <a:rPr lang="fr-FR" u="sng" dirty="0">
                <a:latin typeface="+mj-lt"/>
              </a:rPr>
              <a:t>Traitement</a:t>
            </a:r>
            <a:r>
              <a:rPr lang="fr-FR" dirty="0">
                <a:latin typeface="+mj-lt"/>
              </a:rPr>
              <a:t> : suspension ITK et corticoïdes systémiques</a:t>
            </a:r>
          </a:p>
          <a:p>
            <a:pPr marL="0" indent="0">
              <a:buNone/>
            </a:pPr>
            <a:endParaRPr lang="fr-FR" dirty="0"/>
          </a:p>
          <a:p>
            <a:pPr marL="0" indent="0">
              <a:buNone/>
            </a:pPr>
            <a:endParaRPr lang="fr-FR" dirty="0"/>
          </a:p>
        </p:txBody>
      </p:sp>
      <p:sp>
        <p:nvSpPr>
          <p:cNvPr id="4" name="ZoneTexte 3">
            <a:extLst>
              <a:ext uri="{FF2B5EF4-FFF2-40B4-BE49-F238E27FC236}">
                <a16:creationId xmlns:a16="http://schemas.microsoft.com/office/drawing/2014/main" id="{79A5B6D8-AC79-49FB-9036-B33CD8526910}"/>
              </a:ext>
            </a:extLst>
          </p:cNvPr>
          <p:cNvSpPr txBox="1"/>
          <p:nvPr/>
        </p:nvSpPr>
        <p:spPr>
          <a:xfrm>
            <a:off x="8362950" y="6492875"/>
            <a:ext cx="3505200" cy="338554"/>
          </a:xfrm>
          <a:prstGeom prst="rect">
            <a:avLst/>
          </a:prstGeom>
          <a:noFill/>
        </p:spPr>
        <p:txBody>
          <a:bodyPr wrap="square" rtlCol="0">
            <a:spAutoFit/>
          </a:bodyPr>
          <a:lstStyle/>
          <a:p>
            <a:r>
              <a:rPr lang="nb-NO" sz="1600" i="1" dirty="0">
                <a:latin typeface="+mj-lt"/>
              </a:rPr>
              <a:t>Steegmann et all - ELN  Leukemia 2016</a:t>
            </a:r>
            <a:endParaRPr lang="fr-FR" sz="1600" i="1" dirty="0">
              <a:latin typeface="+mj-lt"/>
            </a:endParaRPr>
          </a:p>
        </p:txBody>
      </p:sp>
      <p:pic>
        <p:nvPicPr>
          <p:cNvPr id="7170" name="Picture 2" descr="Os - Icônes animaux gratuites">
            <a:extLst>
              <a:ext uri="{FF2B5EF4-FFF2-40B4-BE49-F238E27FC236}">
                <a16:creationId xmlns:a16="http://schemas.microsoft.com/office/drawing/2014/main" id="{C89DF175-CFAB-4B33-B62A-97A4C21DEE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9914" y="919625"/>
            <a:ext cx="1069369" cy="1069369"/>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que 5" descr="Œil contour">
            <a:extLst>
              <a:ext uri="{FF2B5EF4-FFF2-40B4-BE49-F238E27FC236}">
                <a16:creationId xmlns:a16="http://schemas.microsoft.com/office/drawing/2014/main" id="{F47D1EA6-C958-4F3D-839E-470EBB29AF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77968" y="3198329"/>
            <a:ext cx="1300752" cy="1300752"/>
          </a:xfrm>
          <a:prstGeom prst="rect">
            <a:avLst/>
          </a:prstGeom>
        </p:spPr>
      </p:pic>
    </p:spTree>
    <p:extLst>
      <p:ext uri="{BB962C8B-B14F-4D97-AF65-F5344CB8AC3E}">
        <p14:creationId xmlns:p14="http://schemas.microsoft.com/office/powerpoint/2010/main" val="3132086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72A28F-61AF-4435-AFC0-FF54FF18F770}"/>
              </a:ext>
            </a:extLst>
          </p:cNvPr>
          <p:cNvSpPr>
            <a:spLocks noGrp="1"/>
          </p:cNvSpPr>
          <p:nvPr>
            <p:ph type="title"/>
          </p:nvPr>
        </p:nvSpPr>
        <p:spPr/>
        <p:txBody>
          <a:bodyPr/>
          <a:lstStyle/>
          <a:p>
            <a:r>
              <a:rPr lang="fr-FR" dirty="0">
                <a:solidFill>
                  <a:srgbClr val="C00000"/>
                </a:solidFill>
              </a:rPr>
              <a:t>Gestion des EI : </a:t>
            </a:r>
            <a:r>
              <a:rPr lang="fr-FR" dirty="0"/>
              <a:t>autres</a:t>
            </a:r>
          </a:p>
        </p:txBody>
      </p:sp>
      <p:sp>
        <p:nvSpPr>
          <p:cNvPr id="3" name="Espace réservé du contenu 2">
            <a:extLst>
              <a:ext uri="{FF2B5EF4-FFF2-40B4-BE49-F238E27FC236}">
                <a16:creationId xmlns:a16="http://schemas.microsoft.com/office/drawing/2014/main" id="{1DB5AE69-808D-4521-94BA-8CFF58E5C221}"/>
              </a:ext>
            </a:extLst>
          </p:cNvPr>
          <p:cNvSpPr>
            <a:spLocks noGrp="1"/>
          </p:cNvSpPr>
          <p:nvPr>
            <p:ph idx="1"/>
          </p:nvPr>
        </p:nvSpPr>
        <p:spPr/>
        <p:txBody>
          <a:bodyPr/>
          <a:lstStyle/>
          <a:p>
            <a:pPr>
              <a:buFont typeface="Wingdings" panose="05000000000000000000" pitchFamily="2" charset="2"/>
              <a:buChar char="§"/>
            </a:pPr>
            <a:r>
              <a:rPr lang="fr-FR" dirty="0">
                <a:solidFill>
                  <a:srgbClr val="C00000"/>
                </a:solidFill>
                <a:latin typeface="+mj-lt"/>
              </a:rPr>
              <a:t> Neurologique</a:t>
            </a:r>
            <a:r>
              <a:rPr lang="fr-FR" dirty="0">
                <a:latin typeface="+mj-lt"/>
              </a:rPr>
              <a:t> : céphalées très fréquentes avec tous les ITK</a:t>
            </a:r>
          </a:p>
          <a:p>
            <a:pPr marL="0" indent="0">
              <a:buNone/>
            </a:pPr>
            <a:r>
              <a:rPr lang="fr-FR" u="sng" dirty="0">
                <a:latin typeface="+mj-lt"/>
              </a:rPr>
              <a:t>Traitement</a:t>
            </a:r>
            <a:r>
              <a:rPr lang="fr-FR" dirty="0">
                <a:latin typeface="+mj-lt"/>
              </a:rPr>
              <a:t> : éliminer une HTA, diminution de dose possible</a:t>
            </a:r>
          </a:p>
          <a:p>
            <a:pPr marL="0" indent="0">
              <a:buNone/>
            </a:pPr>
            <a:r>
              <a:rPr lang="fr-FR" dirty="0">
                <a:latin typeface="+mj-lt"/>
              </a:rPr>
              <a:t>Neuropathies périphériques : rechercher une autre étiologie en priorité</a:t>
            </a:r>
          </a:p>
          <a:p>
            <a:pPr marL="0" indent="0">
              <a:buNone/>
            </a:pPr>
            <a:endParaRPr lang="fr-FR" dirty="0">
              <a:latin typeface="+mj-lt"/>
            </a:endParaRPr>
          </a:p>
          <a:p>
            <a:pPr>
              <a:buFont typeface="Wingdings" panose="05000000000000000000" pitchFamily="2" charset="2"/>
              <a:buChar char="§"/>
            </a:pPr>
            <a:r>
              <a:rPr lang="fr-FR" dirty="0">
                <a:solidFill>
                  <a:srgbClr val="C00000"/>
                </a:solidFill>
                <a:latin typeface="+mj-lt"/>
              </a:rPr>
              <a:t> Néphrologique </a:t>
            </a:r>
            <a:r>
              <a:rPr lang="fr-FR" dirty="0">
                <a:latin typeface="+mj-lt"/>
              </a:rPr>
              <a:t>: risque d’IRC avec Imatinib 12% de patient</a:t>
            </a:r>
          </a:p>
          <a:p>
            <a:pPr marL="0" indent="0">
              <a:buNone/>
            </a:pPr>
            <a:r>
              <a:rPr lang="fr-FR" u="sng" dirty="0">
                <a:latin typeface="+mj-lt"/>
              </a:rPr>
              <a:t>Surveillance</a:t>
            </a:r>
            <a:r>
              <a:rPr lang="fr-FR" dirty="0">
                <a:latin typeface="+mj-lt"/>
              </a:rPr>
              <a:t> : créatinine sous Imatinib (aussi Dasatinib et Bosutinib)</a:t>
            </a:r>
          </a:p>
          <a:p>
            <a:pPr marL="0" indent="0">
              <a:buNone/>
            </a:pPr>
            <a:r>
              <a:rPr lang="fr-FR" dirty="0">
                <a:latin typeface="+mj-lt"/>
              </a:rPr>
              <a:t>Si IRC préexistante ne pas dépasser la dose de 400mg/j</a:t>
            </a:r>
          </a:p>
        </p:txBody>
      </p:sp>
      <p:sp>
        <p:nvSpPr>
          <p:cNvPr id="4" name="ZoneTexte 3">
            <a:extLst>
              <a:ext uri="{FF2B5EF4-FFF2-40B4-BE49-F238E27FC236}">
                <a16:creationId xmlns:a16="http://schemas.microsoft.com/office/drawing/2014/main" id="{4059D7DC-A2DA-4FBA-A979-8F17FB8DA1F9}"/>
              </a:ext>
            </a:extLst>
          </p:cNvPr>
          <p:cNvSpPr txBox="1"/>
          <p:nvPr/>
        </p:nvSpPr>
        <p:spPr>
          <a:xfrm>
            <a:off x="8362950" y="6492875"/>
            <a:ext cx="3505200" cy="338554"/>
          </a:xfrm>
          <a:prstGeom prst="rect">
            <a:avLst/>
          </a:prstGeom>
          <a:noFill/>
        </p:spPr>
        <p:txBody>
          <a:bodyPr wrap="square" rtlCol="0">
            <a:spAutoFit/>
          </a:bodyPr>
          <a:lstStyle/>
          <a:p>
            <a:r>
              <a:rPr lang="nb-NO" sz="1600" i="1" dirty="0">
                <a:latin typeface="+mj-lt"/>
              </a:rPr>
              <a:t>Steegmann et all - ELN  Leukemia 2016</a:t>
            </a:r>
            <a:endParaRPr lang="fr-FR" sz="1600" i="1" dirty="0">
              <a:latin typeface="+mj-lt"/>
            </a:endParaRPr>
          </a:p>
        </p:txBody>
      </p:sp>
      <p:pic>
        <p:nvPicPr>
          <p:cNvPr id="6" name="Graphique 5" descr="Cerveau contour">
            <a:extLst>
              <a:ext uri="{FF2B5EF4-FFF2-40B4-BE49-F238E27FC236}">
                <a16:creationId xmlns:a16="http://schemas.microsoft.com/office/drawing/2014/main" id="{8CA4AB5F-8623-4A9F-923A-7AE1026D47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1391" y="1027906"/>
            <a:ext cx="1232409" cy="1232409"/>
          </a:xfrm>
          <a:prstGeom prst="rect">
            <a:avLst/>
          </a:prstGeom>
        </p:spPr>
      </p:pic>
      <p:pic>
        <p:nvPicPr>
          <p:cNvPr id="8" name="Graphique 7" descr="Reins contour">
            <a:extLst>
              <a:ext uri="{FF2B5EF4-FFF2-40B4-BE49-F238E27FC236}">
                <a16:creationId xmlns:a16="http://schemas.microsoft.com/office/drawing/2014/main" id="{07F6EB2B-3D14-4F14-B6D3-435B602D9F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27339" y="3511194"/>
            <a:ext cx="1075532" cy="1075532"/>
          </a:xfrm>
          <a:prstGeom prst="rect">
            <a:avLst/>
          </a:prstGeom>
        </p:spPr>
      </p:pic>
    </p:spTree>
    <p:extLst>
      <p:ext uri="{BB962C8B-B14F-4D97-AF65-F5344CB8AC3E}">
        <p14:creationId xmlns:p14="http://schemas.microsoft.com/office/powerpoint/2010/main" val="4279115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F245A6-84D3-44CD-B64D-0330CDFD10DE}"/>
              </a:ext>
            </a:extLst>
          </p:cNvPr>
          <p:cNvSpPr>
            <a:spLocks noGrp="1"/>
          </p:cNvSpPr>
          <p:nvPr>
            <p:ph type="title"/>
          </p:nvPr>
        </p:nvSpPr>
        <p:spPr/>
        <p:txBody>
          <a:bodyPr/>
          <a:lstStyle/>
          <a:p>
            <a:r>
              <a:rPr lang="fr-FR" dirty="0">
                <a:solidFill>
                  <a:srgbClr val="C00000"/>
                </a:solidFill>
              </a:rPr>
              <a:t>Après la 2</a:t>
            </a:r>
            <a:r>
              <a:rPr lang="fr-FR" baseline="30000" dirty="0">
                <a:solidFill>
                  <a:srgbClr val="C00000"/>
                </a:solidFill>
              </a:rPr>
              <a:t>e</a:t>
            </a:r>
            <a:r>
              <a:rPr lang="fr-FR" dirty="0">
                <a:solidFill>
                  <a:srgbClr val="C00000"/>
                </a:solidFill>
              </a:rPr>
              <a:t> ligne </a:t>
            </a:r>
            <a:r>
              <a:rPr lang="fr-FR" dirty="0"/>
              <a:t>: indications d’allogreffe</a:t>
            </a:r>
          </a:p>
        </p:txBody>
      </p:sp>
      <p:sp>
        <p:nvSpPr>
          <p:cNvPr id="3" name="Espace réservé du contenu 2">
            <a:extLst>
              <a:ext uri="{FF2B5EF4-FFF2-40B4-BE49-F238E27FC236}">
                <a16:creationId xmlns:a16="http://schemas.microsoft.com/office/drawing/2014/main" id="{4F5CFC70-EE20-4BA0-B25B-6A1ABF9CB62F}"/>
              </a:ext>
            </a:extLst>
          </p:cNvPr>
          <p:cNvSpPr>
            <a:spLocks noGrp="1"/>
          </p:cNvSpPr>
          <p:nvPr>
            <p:ph idx="1"/>
          </p:nvPr>
        </p:nvSpPr>
        <p:spPr/>
        <p:txBody>
          <a:bodyPr>
            <a:normAutofit/>
          </a:bodyPr>
          <a:lstStyle/>
          <a:p>
            <a:pPr>
              <a:buClr>
                <a:srgbClr val="C00000"/>
              </a:buClr>
              <a:buFont typeface="Wingdings" panose="05000000000000000000" pitchFamily="2" charset="2"/>
              <a:buChar char="§"/>
            </a:pPr>
            <a:r>
              <a:rPr lang="fr-FR" dirty="0">
                <a:solidFill>
                  <a:srgbClr val="C00000"/>
                </a:solidFill>
                <a:latin typeface="+mj-lt"/>
              </a:rPr>
              <a:t>Indications d’allogreffe </a:t>
            </a:r>
            <a:r>
              <a:rPr lang="fr-FR" dirty="0">
                <a:latin typeface="+mj-lt"/>
              </a:rPr>
              <a:t>:</a:t>
            </a:r>
          </a:p>
          <a:p>
            <a:pPr>
              <a:buClr>
                <a:srgbClr val="C00000"/>
              </a:buClr>
              <a:buFontTx/>
              <a:buChar char="-"/>
            </a:pPr>
            <a:r>
              <a:rPr lang="fr-FR" dirty="0">
                <a:latin typeface="+mj-lt"/>
              </a:rPr>
              <a:t>Résistance à un ITK 2G : chercher donneur et mettre sous </a:t>
            </a:r>
            <a:r>
              <a:rPr lang="fr-FR" dirty="0" err="1">
                <a:latin typeface="+mj-lt"/>
              </a:rPr>
              <a:t>Ponatinib</a:t>
            </a:r>
            <a:endParaRPr lang="fr-FR" dirty="0">
              <a:latin typeface="+mj-lt"/>
            </a:endParaRPr>
          </a:p>
          <a:p>
            <a:pPr>
              <a:buClr>
                <a:srgbClr val="C00000"/>
              </a:buClr>
              <a:buFontTx/>
              <a:buChar char="-"/>
            </a:pPr>
            <a:r>
              <a:rPr lang="fr-FR" dirty="0">
                <a:latin typeface="+mj-lt"/>
              </a:rPr>
              <a:t>Si résistant à 3 mois de </a:t>
            </a:r>
            <a:r>
              <a:rPr lang="fr-FR" dirty="0" err="1">
                <a:latin typeface="+mj-lt"/>
              </a:rPr>
              <a:t>Ponatinib</a:t>
            </a:r>
            <a:r>
              <a:rPr lang="fr-FR" dirty="0">
                <a:latin typeface="+mj-lt"/>
              </a:rPr>
              <a:t> : indication de greffe</a:t>
            </a:r>
          </a:p>
          <a:p>
            <a:pPr>
              <a:buClr>
                <a:srgbClr val="C00000"/>
              </a:buClr>
              <a:buFontTx/>
              <a:buChar char="-"/>
            </a:pPr>
            <a:r>
              <a:rPr lang="fr-FR" dirty="0">
                <a:latin typeface="+mj-lt"/>
              </a:rPr>
              <a:t>Autre : accélération sous ITK, pas de reprise d’hématopoïèse normale</a:t>
            </a:r>
          </a:p>
          <a:p>
            <a:pPr marL="0" indent="0">
              <a:buClr>
                <a:srgbClr val="C00000"/>
              </a:buClr>
              <a:buNone/>
            </a:pPr>
            <a:endParaRPr lang="fr-FR" dirty="0">
              <a:latin typeface="+mj-lt"/>
            </a:endParaRPr>
          </a:p>
          <a:p>
            <a:pPr>
              <a:buClr>
                <a:srgbClr val="C00000"/>
              </a:buClr>
              <a:buFont typeface="Wingdings" panose="05000000000000000000" pitchFamily="2" charset="2"/>
              <a:buChar char="§"/>
            </a:pPr>
            <a:r>
              <a:rPr lang="fr-FR" dirty="0">
                <a:solidFill>
                  <a:srgbClr val="C00000"/>
                </a:solidFill>
                <a:latin typeface="+mj-lt"/>
              </a:rPr>
              <a:t>Si non éligible </a:t>
            </a:r>
            <a:r>
              <a:rPr lang="fr-FR" dirty="0">
                <a:latin typeface="+mj-lt"/>
              </a:rPr>
              <a:t>à la greffe, continuer l’ITK car probable avantage survie</a:t>
            </a:r>
          </a:p>
          <a:p>
            <a:pPr marL="0" indent="0">
              <a:buNone/>
            </a:pPr>
            <a:endParaRPr lang="fr-FR" dirty="0"/>
          </a:p>
        </p:txBody>
      </p:sp>
    </p:spTree>
    <p:extLst>
      <p:ext uri="{BB962C8B-B14F-4D97-AF65-F5344CB8AC3E}">
        <p14:creationId xmlns:p14="http://schemas.microsoft.com/office/powerpoint/2010/main" val="1094006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330C00-66C3-410B-907C-828168111141}"/>
              </a:ext>
            </a:extLst>
          </p:cNvPr>
          <p:cNvSpPr>
            <a:spLocks noGrp="1"/>
          </p:cNvSpPr>
          <p:nvPr>
            <p:ph type="title"/>
          </p:nvPr>
        </p:nvSpPr>
        <p:spPr>
          <a:xfrm>
            <a:off x="670561" y="489601"/>
            <a:ext cx="10515600" cy="1325563"/>
          </a:xfrm>
        </p:spPr>
        <p:txBody>
          <a:bodyPr>
            <a:normAutofit/>
          </a:bodyPr>
          <a:lstStyle/>
          <a:p>
            <a:r>
              <a:rPr lang="fr-FR" sz="4000" dirty="0">
                <a:solidFill>
                  <a:srgbClr val="C00000"/>
                </a:solidFill>
              </a:rPr>
              <a:t>Après la 2</a:t>
            </a:r>
            <a:r>
              <a:rPr lang="fr-FR" sz="4000" baseline="30000" dirty="0">
                <a:solidFill>
                  <a:srgbClr val="C00000"/>
                </a:solidFill>
              </a:rPr>
              <a:t>e</a:t>
            </a:r>
            <a:r>
              <a:rPr lang="fr-FR" sz="4000" dirty="0">
                <a:solidFill>
                  <a:srgbClr val="C00000"/>
                </a:solidFill>
              </a:rPr>
              <a:t> ligne : </a:t>
            </a:r>
            <a:r>
              <a:rPr lang="fr-FR" sz="4000" dirty="0"/>
              <a:t>Asciminib</a:t>
            </a:r>
          </a:p>
        </p:txBody>
      </p:sp>
      <p:sp>
        <p:nvSpPr>
          <p:cNvPr id="3" name="Espace réservé du contenu 2">
            <a:extLst>
              <a:ext uri="{FF2B5EF4-FFF2-40B4-BE49-F238E27FC236}">
                <a16:creationId xmlns:a16="http://schemas.microsoft.com/office/drawing/2014/main" id="{3CB47C10-A5CD-4A67-BD71-F30E2C498F1D}"/>
              </a:ext>
            </a:extLst>
          </p:cNvPr>
          <p:cNvSpPr>
            <a:spLocks noGrp="1"/>
          </p:cNvSpPr>
          <p:nvPr>
            <p:ph idx="1"/>
          </p:nvPr>
        </p:nvSpPr>
        <p:spPr>
          <a:xfrm>
            <a:off x="670561" y="1668280"/>
            <a:ext cx="10914246" cy="4579837"/>
          </a:xfrm>
        </p:spPr>
        <p:txBody>
          <a:bodyPr/>
          <a:lstStyle/>
          <a:p>
            <a:pPr>
              <a:buClr>
                <a:srgbClr val="C00000"/>
              </a:buClr>
              <a:buFont typeface="Wingdings" panose="05000000000000000000" pitchFamily="2" charset="2"/>
              <a:buChar char="§"/>
            </a:pPr>
            <a:r>
              <a:rPr lang="fr-FR" dirty="0">
                <a:solidFill>
                  <a:srgbClr val="C00000"/>
                </a:solidFill>
                <a:latin typeface="+mj-lt"/>
              </a:rPr>
              <a:t> STAMP</a:t>
            </a:r>
            <a:r>
              <a:rPr lang="fr-FR" dirty="0">
                <a:latin typeface="+mj-lt"/>
              </a:rPr>
              <a:t> : cible la poche </a:t>
            </a:r>
            <a:r>
              <a:rPr lang="fr-FR" dirty="0" err="1">
                <a:latin typeface="+mj-lt"/>
              </a:rPr>
              <a:t>Myristoyl</a:t>
            </a:r>
            <a:r>
              <a:rPr lang="fr-FR" dirty="0">
                <a:latin typeface="+mj-lt"/>
              </a:rPr>
              <a:t> d’ABL</a:t>
            </a:r>
          </a:p>
          <a:p>
            <a:pPr>
              <a:buClr>
                <a:srgbClr val="C00000"/>
              </a:buClr>
              <a:buFont typeface="Wingdings" panose="05000000000000000000" pitchFamily="2" charset="2"/>
              <a:buChar char="§"/>
            </a:pPr>
            <a:r>
              <a:rPr lang="fr-FR" dirty="0">
                <a:latin typeface="+mj-lt"/>
              </a:rPr>
              <a:t> 277 patients en échec d’au moins 2 TKI : Asciminib vs </a:t>
            </a:r>
            <a:r>
              <a:rPr lang="fr-FR" dirty="0" err="1">
                <a:latin typeface="+mj-lt"/>
              </a:rPr>
              <a:t>Bosutinib</a:t>
            </a:r>
            <a:r>
              <a:rPr lang="fr-FR" dirty="0">
                <a:latin typeface="+mj-lt"/>
              </a:rPr>
              <a:t> 500</a:t>
            </a:r>
          </a:p>
          <a:p>
            <a:pPr>
              <a:buClr>
                <a:srgbClr val="C00000"/>
              </a:buClr>
              <a:buFont typeface="Wingdings" panose="05000000000000000000" pitchFamily="2" charset="2"/>
              <a:buChar char="§"/>
            </a:pPr>
            <a:r>
              <a:rPr lang="fr-FR" dirty="0">
                <a:latin typeface="+mj-lt"/>
              </a:rPr>
              <a:t> MMR à 24 semaines : 25% pour Asciminib vs 13% pour Bosutinib</a:t>
            </a:r>
          </a:p>
          <a:p>
            <a:pPr marL="0" indent="0">
              <a:buClr>
                <a:srgbClr val="C00000"/>
              </a:buClr>
              <a:buNone/>
            </a:pPr>
            <a:r>
              <a:rPr lang="fr-FR" dirty="0">
                <a:latin typeface="+mj-lt"/>
              </a:rPr>
              <a:t>Pas assez de recul pour juger si une différence de survie</a:t>
            </a:r>
          </a:p>
          <a:p>
            <a:pPr>
              <a:buClr>
                <a:srgbClr val="C00000"/>
              </a:buClr>
              <a:buFont typeface="Wingdings" panose="05000000000000000000" pitchFamily="2" charset="2"/>
              <a:buChar char="§"/>
            </a:pPr>
            <a:r>
              <a:rPr lang="fr-FR" dirty="0">
                <a:latin typeface="+mj-lt"/>
              </a:rPr>
              <a:t> Moins d’effets indésirables graves dans le bras Asciminib</a:t>
            </a:r>
          </a:p>
        </p:txBody>
      </p:sp>
      <p:grpSp>
        <p:nvGrpSpPr>
          <p:cNvPr id="8" name="Groupe 7">
            <a:extLst>
              <a:ext uri="{FF2B5EF4-FFF2-40B4-BE49-F238E27FC236}">
                <a16:creationId xmlns:a16="http://schemas.microsoft.com/office/drawing/2014/main" id="{F3C9D43E-CFEB-4845-B1AE-6F653ACD8A2B}"/>
              </a:ext>
            </a:extLst>
          </p:cNvPr>
          <p:cNvGrpSpPr/>
          <p:nvPr/>
        </p:nvGrpSpPr>
        <p:grpSpPr>
          <a:xfrm>
            <a:off x="6670672" y="370689"/>
            <a:ext cx="5365090" cy="1444475"/>
            <a:chOff x="250256" y="1540041"/>
            <a:chExt cx="7319227" cy="2030151"/>
          </a:xfrm>
        </p:grpSpPr>
        <p:pic>
          <p:nvPicPr>
            <p:cNvPr id="5" name="Image 4">
              <a:extLst>
                <a:ext uri="{FF2B5EF4-FFF2-40B4-BE49-F238E27FC236}">
                  <a16:creationId xmlns:a16="http://schemas.microsoft.com/office/drawing/2014/main" id="{8A699380-0FB9-4AFF-8BBE-6B4AC70046C5}"/>
                </a:ext>
              </a:extLst>
            </p:cNvPr>
            <p:cNvPicPr>
              <a:picLocks noChangeAspect="1"/>
            </p:cNvPicPr>
            <p:nvPr/>
          </p:nvPicPr>
          <p:blipFill>
            <a:blip r:embed="rId2"/>
            <a:stretch>
              <a:fillRect/>
            </a:stretch>
          </p:blipFill>
          <p:spPr>
            <a:xfrm>
              <a:off x="250256" y="1540041"/>
              <a:ext cx="7319227" cy="2030151"/>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7" name="Image 6">
              <a:extLst>
                <a:ext uri="{FF2B5EF4-FFF2-40B4-BE49-F238E27FC236}">
                  <a16:creationId xmlns:a16="http://schemas.microsoft.com/office/drawing/2014/main" id="{C42C6E60-3BB5-42AE-9EA4-6FEB40F84274}"/>
                </a:ext>
              </a:extLst>
            </p:cNvPr>
            <p:cNvPicPr>
              <a:picLocks noChangeAspect="1"/>
            </p:cNvPicPr>
            <p:nvPr/>
          </p:nvPicPr>
          <p:blipFill>
            <a:blip r:embed="rId3"/>
            <a:stretch>
              <a:fillRect/>
            </a:stretch>
          </p:blipFill>
          <p:spPr>
            <a:xfrm>
              <a:off x="1817053" y="2243985"/>
              <a:ext cx="3014829" cy="310350"/>
            </a:xfrm>
            <a:prstGeom prst="rect">
              <a:avLst/>
            </a:prstGeom>
          </p:spPr>
        </p:pic>
      </p:grpSp>
      <p:pic>
        <p:nvPicPr>
          <p:cNvPr id="10" name="Image 9">
            <a:extLst>
              <a:ext uri="{FF2B5EF4-FFF2-40B4-BE49-F238E27FC236}">
                <a16:creationId xmlns:a16="http://schemas.microsoft.com/office/drawing/2014/main" id="{DD8BDAC8-1D6E-42BB-BA6A-39DF0B0547D8}"/>
              </a:ext>
            </a:extLst>
          </p:cNvPr>
          <p:cNvPicPr>
            <a:picLocks noChangeAspect="1"/>
          </p:cNvPicPr>
          <p:nvPr/>
        </p:nvPicPr>
        <p:blipFill>
          <a:blip r:embed="rId4"/>
          <a:stretch>
            <a:fillRect/>
          </a:stretch>
        </p:blipFill>
        <p:spPr>
          <a:xfrm>
            <a:off x="2227068" y="4457700"/>
            <a:ext cx="7126149" cy="2306314"/>
          </a:xfrm>
          <a:prstGeom prst="rect">
            <a:avLst/>
          </a:prstGeom>
        </p:spPr>
      </p:pic>
    </p:spTree>
    <p:extLst>
      <p:ext uri="{BB962C8B-B14F-4D97-AF65-F5344CB8AC3E}">
        <p14:creationId xmlns:p14="http://schemas.microsoft.com/office/powerpoint/2010/main" val="3742274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1F6E86-0209-4AC3-8177-99E80955868B}"/>
              </a:ext>
            </a:extLst>
          </p:cNvPr>
          <p:cNvSpPr>
            <a:spLocks noGrp="1"/>
          </p:cNvSpPr>
          <p:nvPr>
            <p:ph type="title"/>
          </p:nvPr>
        </p:nvSpPr>
        <p:spPr>
          <a:xfrm>
            <a:off x="732323" y="350285"/>
            <a:ext cx="10515600" cy="1325563"/>
          </a:xfrm>
        </p:spPr>
        <p:txBody>
          <a:bodyPr/>
          <a:lstStyle/>
          <a:p>
            <a:r>
              <a:rPr lang="fr-FR" dirty="0">
                <a:solidFill>
                  <a:srgbClr val="C00000"/>
                </a:solidFill>
              </a:rPr>
              <a:t>Grossesse : </a:t>
            </a:r>
            <a:r>
              <a:rPr lang="fr-FR" dirty="0"/>
              <a:t>traitements disponibles </a:t>
            </a:r>
            <a:endParaRPr lang="fr-FR" dirty="0">
              <a:highlight>
                <a:srgbClr val="FFFF00"/>
              </a:highlight>
            </a:endParaRPr>
          </a:p>
        </p:txBody>
      </p:sp>
      <p:sp>
        <p:nvSpPr>
          <p:cNvPr id="3" name="Espace réservé du contenu 2">
            <a:extLst>
              <a:ext uri="{FF2B5EF4-FFF2-40B4-BE49-F238E27FC236}">
                <a16:creationId xmlns:a16="http://schemas.microsoft.com/office/drawing/2014/main" id="{04F41A4F-BF90-4213-9D3D-4A900E3D4C7B}"/>
              </a:ext>
            </a:extLst>
          </p:cNvPr>
          <p:cNvSpPr>
            <a:spLocks noGrp="1"/>
          </p:cNvSpPr>
          <p:nvPr>
            <p:ph idx="1"/>
          </p:nvPr>
        </p:nvSpPr>
        <p:spPr>
          <a:xfrm>
            <a:off x="732323" y="1660358"/>
            <a:ext cx="11203863" cy="5197642"/>
          </a:xfrm>
        </p:spPr>
        <p:txBody>
          <a:bodyPr>
            <a:normAutofit/>
          </a:bodyPr>
          <a:lstStyle/>
          <a:p>
            <a:pPr>
              <a:buClr>
                <a:srgbClr val="C00000"/>
              </a:buClr>
              <a:buFont typeface="Wingdings" panose="05000000000000000000" pitchFamily="2" charset="2"/>
              <a:buChar char="§"/>
            </a:pPr>
            <a:r>
              <a:rPr lang="fr-FR" dirty="0">
                <a:solidFill>
                  <a:srgbClr val="C00000"/>
                </a:solidFill>
                <a:latin typeface="+mj-lt"/>
              </a:rPr>
              <a:t>ITK théoriquement contre-indiqués </a:t>
            </a:r>
            <a:r>
              <a:rPr lang="fr-FR" dirty="0">
                <a:latin typeface="+mj-lt"/>
              </a:rPr>
              <a:t>:</a:t>
            </a:r>
          </a:p>
          <a:p>
            <a:pPr>
              <a:buClr>
                <a:srgbClr val="C00000"/>
              </a:buClr>
              <a:buFontTx/>
              <a:buChar char="-"/>
            </a:pPr>
            <a:r>
              <a:rPr lang="fr-FR" dirty="0">
                <a:latin typeface="+mj-lt"/>
              </a:rPr>
              <a:t>Tératogènes pendant le premier trimestre (T1)</a:t>
            </a:r>
          </a:p>
          <a:p>
            <a:pPr>
              <a:buClr>
                <a:srgbClr val="C00000"/>
              </a:buClr>
              <a:buFontTx/>
              <a:buChar char="-"/>
            </a:pPr>
            <a:r>
              <a:rPr lang="fr-FR" dirty="0">
                <a:latin typeface="+mj-lt"/>
              </a:rPr>
              <a:t>Dasatinib : risque d’</a:t>
            </a:r>
            <a:r>
              <a:rPr lang="fr-FR" dirty="0" err="1">
                <a:latin typeface="+mj-lt"/>
              </a:rPr>
              <a:t>Hydrops</a:t>
            </a:r>
            <a:r>
              <a:rPr lang="fr-FR" dirty="0">
                <a:latin typeface="+mj-lt"/>
              </a:rPr>
              <a:t> </a:t>
            </a:r>
            <a:r>
              <a:rPr lang="fr-FR" dirty="0" err="1">
                <a:latin typeface="+mj-lt"/>
              </a:rPr>
              <a:t>Fetalis</a:t>
            </a:r>
            <a:r>
              <a:rPr lang="fr-FR" dirty="0">
                <a:latin typeface="+mj-lt"/>
              </a:rPr>
              <a:t> à tous les trimestres</a:t>
            </a:r>
          </a:p>
          <a:p>
            <a:pPr>
              <a:buClr>
                <a:srgbClr val="C00000"/>
              </a:buClr>
              <a:buFontTx/>
              <a:buChar char="-"/>
            </a:pPr>
            <a:r>
              <a:rPr lang="fr-FR" dirty="0">
                <a:latin typeface="+mj-lt"/>
              </a:rPr>
              <a:t>Peu de passage placentaire après T1 de l’Imatinib et du Nilotinib</a:t>
            </a:r>
          </a:p>
          <a:p>
            <a:pPr>
              <a:buClr>
                <a:srgbClr val="C00000"/>
              </a:buClr>
              <a:buFontTx/>
              <a:buChar char="-"/>
            </a:pPr>
            <a:r>
              <a:rPr lang="fr-FR" dirty="0">
                <a:latin typeface="+mj-lt"/>
              </a:rPr>
              <a:t>Peu d’informations sur Bosutinib, </a:t>
            </a:r>
            <a:r>
              <a:rPr lang="fr-FR" dirty="0" err="1">
                <a:latin typeface="+mj-lt"/>
              </a:rPr>
              <a:t>Ponatinib</a:t>
            </a:r>
            <a:r>
              <a:rPr lang="fr-FR" dirty="0">
                <a:latin typeface="+mj-lt"/>
              </a:rPr>
              <a:t> et </a:t>
            </a:r>
            <a:r>
              <a:rPr lang="fr-FR" dirty="0" err="1">
                <a:latin typeface="+mj-lt"/>
              </a:rPr>
              <a:t>Asciminib</a:t>
            </a:r>
            <a:endParaRPr lang="fr-FR" dirty="0">
              <a:latin typeface="+mj-lt"/>
            </a:endParaRPr>
          </a:p>
          <a:p>
            <a:pPr>
              <a:buClr>
                <a:srgbClr val="C00000"/>
              </a:buClr>
              <a:buFont typeface="Wingdings" panose="05000000000000000000" pitchFamily="2" charset="2"/>
              <a:buChar char="§"/>
            </a:pPr>
            <a:r>
              <a:rPr lang="fr-FR" dirty="0">
                <a:latin typeface="+mj-lt"/>
              </a:rPr>
              <a:t> </a:t>
            </a:r>
            <a:r>
              <a:rPr lang="fr-FR" dirty="0">
                <a:solidFill>
                  <a:srgbClr val="C00000"/>
                </a:solidFill>
                <a:latin typeface="+mj-lt"/>
              </a:rPr>
              <a:t>Alternatives thérapeutiques</a:t>
            </a:r>
          </a:p>
          <a:p>
            <a:pPr>
              <a:buClr>
                <a:srgbClr val="C00000"/>
              </a:buClr>
              <a:buFontTx/>
              <a:buChar char="-"/>
            </a:pPr>
            <a:r>
              <a:rPr lang="fr-FR" dirty="0">
                <a:latin typeface="+mj-lt"/>
              </a:rPr>
              <a:t>IFN</a:t>
            </a:r>
            <a:r>
              <a:rPr lang="el-GR" dirty="0">
                <a:latin typeface="+mj-lt"/>
              </a:rPr>
              <a:t>α</a:t>
            </a:r>
            <a:r>
              <a:rPr lang="fr-FR" dirty="0">
                <a:latin typeface="+mj-lt"/>
              </a:rPr>
              <a:t> : autorisé mais insuffisant si très </a:t>
            </a:r>
            <a:r>
              <a:rPr lang="fr-FR" dirty="0" err="1">
                <a:latin typeface="+mj-lt"/>
              </a:rPr>
              <a:t>hyperleucocytaire</a:t>
            </a:r>
            <a:endParaRPr lang="fr-FR" dirty="0">
              <a:latin typeface="+mj-lt"/>
            </a:endParaRPr>
          </a:p>
          <a:p>
            <a:pPr>
              <a:buClr>
                <a:srgbClr val="C00000"/>
              </a:buClr>
              <a:buFontTx/>
              <a:buChar char="-"/>
            </a:pPr>
            <a:r>
              <a:rPr lang="fr-FR" dirty="0" err="1">
                <a:latin typeface="+mj-lt"/>
              </a:rPr>
              <a:t>Hydrea</a:t>
            </a:r>
            <a:r>
              <a:rPr lang="fr-FR" dirty="0">
                <a:latin typeface="+mj-lt"/>
              </a:rPr>
              <a:t> : potentiellement tératogène</a:t>
            </a:r>
          </a:p>
          <a:p>
            <a:pPr>
              <a:buClr>
                <a:srgbClr val="C00000"/>
              </a:buClr>
              <a:buFontTx/>
              <a:buChar char="-"/>
            </a:pPr>
            <a:r>
              <a:rPr lang="fr-FR" dirty="0" err="1">
                <a:latin typeface="+mj-lt"/>
              </a:rPr>
              <a:t>Leucaphérèse</a:t>
            </a:r>
            <a:r>
              <a:rPr lang="fr-FR" dirty="0">
                <a:latin typeface="+mj-lt"/>
              </a:rPr>
              <a:t> : efficacité temporaire</a:t>
            </a:r>
          </a:p>
        </p:txBody>
      </p:sp>
      <p:pic>
        <p:nvPicPr>
          <p:cNvPr id="8" name="Graphique 7" descr="Femme enceinte contour">
            <a:extLst>
              <a:ext uri="{FF2B5EF4-FFF2-40B4-BE49-F238E27FC236}">
                <a16:creationId xmlns:a16="http://schemas.microsoft.com/office/drawing/2014/main" id="{4730F1A6-DE80-4225-BDB2-664CB5D2ED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3598" y="542808"/>
            <a:ext cx="2266079" cy="2266079"/>
          </a:xfrm>
          <a:prstGeom prst="rect">
            <a:avLst/>
          </a:prstGeom>
        </p:spPr>
      </p:pic>
      <p:sp>
        <p:nvSpPr>
          <p:cNvPr id="6" name="ZoneTexte 5">
            <a:extLst>
              <a:ext uri="{FF2B5EF4-FFF2-40B4-BE49-F238E27FC236}">
                <a16:creationId xmlns:a16="http://schemas.microsoft.com/office/drawing/2014/main" id="{BF8FDC64-E824-4359-8E40-810F19829247}"/>
              </a:ext>
            </a:extLst>
          </p:cNvPr>
          <p:cNvSpPr txBox="1"/>
          <p:nvPr/>
        </p:nvSpPr>
        <p:spPr>
          <a:xfrm>
            <a:off x="8549015" y="6408012"/>
            <a:ext cx="3642985" cy="338554"/>
          </a:xfrm>
          <a:prstGeom prst="rect">
            <a:avLst/>
          </a:prstGeom>
          <a:noFill/>
        </p:spPr>
        <p:txBody>
          <a:bodyPr wrap="none" rtlCol="0">
            <a:spAutoFit/>
          </a:bodyPr>
          <a:lstStyle/>
          <a:p>
            <a:r>
              <a:rPr lang="en-US" sz="1600" i="1" dirty="0">
                <a:latin typeface="+mj-lt"/>
              </a:rPr>
              <a:t> E. </a:t>
            </a:r>
            <a:r>
              <a:rPr lang="en-US" sz="1600" i="1" dirty="0" err="1">
                <a:latin typeface="+mj-lt"/>
              </a:rPr>
              <a:t>Abruzzese</a:t>
            </a:r>
            <a:r>
              <a:rPr lang="en-US" sz="1600" i="1" dirty="0">
                <a:latin typeface="+mj-lt"/>
              </a:rPr>
              <a:t> </a:t>
            </a:r>
            <a:r>
              <a:rPr lang="en-US" sz="1600" i="1" dirty="0" err="1">
                <a:latin typeface="+mj-lt"/>
              </a:rPr>
              <a:t>Ther</a:t>
            </a:r>
            <a:r>
              <a:rPr lang="en-US" sz="1600" i="1" dirty="0">
                <a:latin typeface="+mj-lt"/>
              </a:rPr>
              <a:t> Adv </a:t>
            </a:r>
            <a:r>
              <a:rPr lang="en-US" sz="1600" i="1" dirty="0" err="1">
                <a:latin typeface="+mj-lt"/>
              </a:rPr>
              <a:t>Hematol</a:t>
            </a:r>
            <a:r>
              <a:rPr lang="en-US" sz="1600" i="1" dirty="0">
                <a:latin typeface="+mj-lt"/>
              </a:rPr>
              <a:t>. 2020 Oct </a:t>
            </a:r>
            <a:endParaRPr lang="fr-FR" sz="1600" i="1" dirty="0">
              <a:latin typeface="+mj-lt"/>
            </a:endParaRPr>
          </a:p>
        </p:txBody>
      </p:sp>
    </p:spTree>
    <p:extLst>
      <p:ext uri="{BB962C8B-B14F-4D97-AF65-F5344CB8AC3E}">
        <p14:creationId xmlns:p14="http://schemas.microsoft.com/office/powerpoint/2010/main" val="3535909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1F6E86-0209-4AC3-8177-99E80955868B}"/>
              </a:ext>
            </a:extLst>
          </p:cNvPr>
          <p:cNvSpPr>
            <a:spLocks noGrp="1"/>
          </p:cNvSpPr>
          <p:nvPr>
            <p:ph type="title"/>
          </p:nvPr>
        </p:nvSpPr>
        <p:spPr>
          <a:xfrm>
            <a:off x="732323" y="350285"/>
            <a:ext cx="10515600" cy="1325563"/>
          </a:xfrm>
        </p:spPr>
        <p:txBody>
          <a:bodyPr/>
          <a:lstStyle/>
          <a:p>
            <a:r>
              <a:rPr lang="fr-FR" dirty="0">
                <a:solidFill>
                  <a:srgbClr val="C00000"/>
                </a:solidFill>
              </a:rPr>
              <a:t>Diagnostic pendant la grossesse</a:t>
            </a:r>
            <a:endParaRPr lang="fr-FR" dirty="0">
              <a:highlight>
                <a:srgbClr val="FFFF00"/>
              </a:highlight>
            </a:endParaRPr>
          </a:p>
        </p:txBody>
      </p:sp>
      <p:sp>
        <p:nvSpPr>
          <p:cNvPr id="3" name="Espace réservé du contenu 2">
            <a:extLst>
              <a:ext uri="{FF2B5EF4-FFF2-40B4-BE49-F238E27FC236}">
                <a16:creationId xmlns:a16="http://schemas.microsoft.com/office/drawing/2014/main" id="{04F41A4F-BF90-4213-9D3D-4A900E3D4C7B}"/>
              </a:ext>
            </a:extLst>
          </p:cNvPr>
          <p:cNvSpPr>
            <a:spLocks noGrp="1"/>
          </p:cNvSpPr>
          <p:nvPr>
            <p:ph idx="1"/>
          </p:nvPr>
        </p:nvSpPr>
        <p:spPr>
          <a:xfrm>
            <a:off x="732323" y="1583644"/>
            <a:ext cx="11203863" cy="4924072"/>
          </a:xfrm>
        </p:spPr>
        <p:txBody>
          <a:bodyPr>
            <a:normAutofit/>
          </a:bodyPr>
          <a:lstStyle/>
          <a:p>
            <a:pPr>
              <a:buClr>
                <a:srgbClr val="C00000"/>
              </a:buClr>
              <a:buFont typeface="Wingdings" panose="05000000000000000000" pitchFamily="2" charset="2"/>
              <a:buChar char="§"/>
            </a:pPr>
            <a:r>
              <a:rPr lang="fr-FR" dirty="0">
                <a:solidFill>
                  <a:srgbClr val="C00000"/>
                </a:solidFill>
                <a:latin typeface="+mj-lt"/>
              </a:rPr>
              <a:t>Diagnostic au T1</a:t>
            </a:r>
          </a:p>
          <a:p>
            <a:pPr>
              <a:buClr>
                <a:srgbClr val="C00000"/>
              </a:buClr>
              <a:buFontTx/>
              <a:buChar char="-"/>
            </a:pPr>
            <a:r>
              <a:rPr lang="fr-FR" dirty="0">
                <a:latin typeface="+mj-lt"/>
              </a:rPr>
              <a:t>Si possible : pas de traitement </a:t>
            </a:r>
          </a:p>
          <a:p>
            <a:pPr>
              <a:buClr>
                <a:srgbClr val="C00000"/>
              </a:buClr>
              <a:buFontTx/>
              <a:buChar char="-"/>
            </a:pPr>
            <a:r>
              <a:rPr lang="fr-FR" dirty="0">
                <a:latin typeface="+mj-lt"/>
              </a:rPr>
              <a:t>Si GB &gt; 100 G/L : </a:t>
            </a:r>
            <a:r>
              <a:rPr lang="fr-FR" dirty="0" err="1">
                <a:latin typeface="+mj-lt"/>
              </a:rPr>
              <a:t>leucaphérèse</a:t>
            </a:r>
            <a:endParaRPr lang="fr-FR" dirty="0">
              <a:latin typeface="+mj-lt"/>
            </a:endParaRPr>
          </a:p>
          <a:p>
            <a:pPr>
              <a:buClr>
                <a:srgbClr val="C00000"/>
              </a:buClr>
              <a:buFontTx/>
              <a:buChar char="-"/>
            </a:pPr>
            <a:r>
              <a:rPr lang="fr-FR" dirty="0">
                <a:latin typeface="+mj-lt"/>
              </a:rPr>
              <a:t>Si plaquettes &gt; 600 G/L : aspirine ou HBPM</a:t>
            </a:r>
          </a:p>
          <a:p>
            <a:pPr>
              <a:buClr>
                <a:srgbClr val="C00000"/>
              </a:buClr>
              <a:buFontTx/>
              <a:buChar char="-"/>
            </a:pPr>
            <a:r>
              <a:rPr lang="fr-FR" dirty="0">
                <a:latin typeface="+mj-lt"/>
              </a:rPr>
              <a:t>Interféron possible mais efficacité lente</a:t>
            </a:r>
          </a:p>
          <a:p>
            <a:pPr>
              <a:buClr>
                <a:srgbClr val="C00000"/>
              </a:buClr>
              <a:buFont typeface="Wingdings" panose="05000000000000000000" pitchFamily="2" charset="2"/>
              <a:buChar char="§"/>
            </a:pPr>
            <a:r>
              <a:rPr lang="fr-FR" dirty="0">
                <a:solidFill>
                  <a:srgbClr val="C00000"/>
                </a:solidFill>
                <a:latin typeface="+mj-lt"/>
              </a:rPr>
              <a:t>Diagnostic au T2-T3</a:t>
            </a:r>
          </a:p>
          <a:p>
            <a:pPr>
              <a:buClr>
                <a:srgbClr val="C00000"/>
              </a:buClr>
              <a:buFontTx/>
              <a:buChar char="-"/>
            </a:pPr>
            <a:r>
              <a:rPr lang="fr-FR" dirty="0">
                <a:latin typeface="+mj-lt"/>
              </a:rPr>
              <a:t>Utilisation possible transitoire d’</a:t>
            </a:r>
            <a:r>
              <a:rPr lang="fr-FR" dirty="0" err="1">
                <a:latin typeface="+mj-lt"/>
              </a:rPr>
              <a:t>Hydréa</a:t>
            </a:r>
            <a:r>
              <a:rPr lang="fr-FR" dirty="0">
                <a:latin typeface="+mj-lt"/>
              </a:rPr>
              <a:t> </a:t>
            </a:r>
          </a:p>
          <a:p>
            <a:pPr>
              <a:buClr>
                <a:srgbClr val="C00000"/>
              </a:buClr>
              <a:buFontTx/>
              <a:buChar char="-"/>
            </a:pPr>
            <a:r>
              <a:rPr lang="fr-FR" dirty="0">
                <a:latin typeface="+mj-lt"/>
              </a:rPr>
              <a:t>Imatinib envisageable après 15 SA</a:t>
            </a:r>
          </a:p>
          <a:p>
            <a:pPr>
              <a:buClr>
                <a:srgbClr val="C00000"/>
              </a:buClr>
              <a:buFont typeface="Wingdings" panose="05000000000000000000" pitchFamily="2" charset="2"/>
              <a:buChar char="§"/>
            </a:pPr>
            <a:r>
              <a:rPr lang="fr-FR" dirty="0">
                <a:solidFill>
                  <a:srgbClr val="C00000"/>
                </a:solidFill>
                <a:latin typeface="+mj-lt"/>
              </a:rPr>
              <a:t>Suivi : </a:t>
            </a:r>
            <a:r>
              <a:rPr lang="fr-FR" dirty="0">
                <a:latin typeface="+mj-lt"/>
              </a:rPr>
              <a:t>NFS tous les 7-14 jours</a:t>
            </a:r>
          </a:p>
        </p:txBody>
      </p:sp>
      <p:pic>
        <p:nvPicPr>
          <p:cNvPr id="8" name="Graphique 7" descr="Femme enceinte contour">
            <a:extLst>
              <a:ext uri="{FF2B5EF4-FFF2-40B4-BE49-F238E27FC236}">
                <a16:creationId xmlns:a16="http://schemas.microsoft.com/office/drawing/2014/main" id="{4730F1A6-DE80-4225-BDB2-664CB5D2ED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3598" y="542808"/>
            <a:ext cx="2266079" cy="2266079"/>
          </a:xfrm>
          <a:prstGeom prst="rect">
            <a:avLst/>
          </a:prstGeom>
        </p:spPr>
      </p:pic>
      <p:sp>
        <p:nvSpPr>
          <p:cNvPr id="5" name="ZoneTexte 4">
            <a:extLst>
              <a:ext uri="{FF2B5EF4-FFF2-40B4-BE49-F238E27FC236}">
                <a16:creationId xmlns:a16="http://schemas.microsoft.com/office/drawing/2014/main" id="{0E45EE21-93AE-4BB7-A00B-80E48F2E9CF6}"/>
              </a:ext>
            </a:extLst>
          </p:cNvPr>
          <p:cNvSpPr txBox="1"/>
          <p:nvPr/>
        </p:nvSpPr>
        <p:spPr>
          <a:xfrm>
            <a:off x="8549015" y="6408012"/>
            <a:ext cx="3642985" cy="338554"/>
          </a:xfrm>
          <a:prstGeom prst="rect">
            <a:avLst/>
          </a:prstGeom>
          <a:noFill/>
        </p:spPr>
        <p:txBody>
          <a:bodyPr wrap="none" rtlCol="0">
            <a:spAutoFit/>
          </a:bodyPr>
          <a:lstStyle/>
          <a:p>
            <a:r>
              <a:rPr lang="en-US" sz="1600" i="1" dirty="0">
                <a:latin typeface="+mj-lt"/>
              </a:rPr>
              <a:t> E. </a:t>
            </a:r>
            <a:r>
              <a:rPr lang="en-US" sz="1600" i="1" dirty="0" err="1">
                <a:latin typeface="+mj-lt"/>
              </a:rPr>
              <a:t>Abruzzese</a:t>
            </a:r>
            <a:r>
              <a:rPr lang="en-US" sz="1600" i="1" dirty="0">
                <a:latin typeface="+mj-lt"/>
              </a:rPr>
              <a:t> </a:t>
            </a:r>
            <a:r>
              <a:rPr lang="en-US" sz="1600" i="1" dirty="0" err="1">
                <a:latin typeface="+mj-lt"/>
              </a:rPr>
              <a:t>Ther</a:t>
            </a:r>
            <a:r>
              <a:rPr lang="en-US" sz="1600" i="1" dirty="0">
                <a:latin typeface="+mj-lt"/>
              </a:rPr>
              <a:t> Adv </a:t>
            </a:r>
            <a:r>
              <a:rPr lang="en-US" sz="1600" i="1" dirty="0" err="1">
                <a:latin typeface="+mj-lt"/>
              </a:rPr>
              <a:t>Hematol</a:t>
            </a:r>
            <a:r>
              <a:rPr lang="en-US" sz="1600" i="1" dirty="0">
                <a:latin typeface="+mj-lt"/>
              </a:rPr>
              <a:t>. 2020 Oct </a:t>
            </a:r>
            <a:endParaRPr lang="fr-FR" sz="1600" i="1" dirty="0">
              <a:latin typeface="+mj-lt"/>
            </a:endParaRPr>
          </a:p>
        </p:txBody>
      </p:sp>
    </p:spTree>
    <p:extLst>
      <p:ext uri="{BB962C8B-B14F-4D97-AF65-F5344CB8AC3E}">
        <p14:creationId xmlns:p14="http://schemas.microsoft.com/office/powerpoint/2010/main" val="2623541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1F6E86-0209-4AC3-8177-99E80955868B}"/>
              </a:ext>
            </a:extLst>
          </p:cNvPr>
          <p:cNvSpPr>
            <a:spLocks noGrp="1"/>
          </p:cNvSpPr>
          <p:nvPr>
            <p:ph type="title"/>
          </p:nvPr>
        </p:nvSpPr>
        <p:spPr>
          <a:xfrm>
            <a:off x="732323" y="350285"/>
            <a:ext cx="10515600" cy="1325563"/>
          </a:xfrm>
        </p:spPr>
        <p:txBody>
          <a:bodyPr/>
          <a:lstStyle/>
          <a:p>
            <a:r>
              <a:rPr lang="fr-FR" dirty="0">
                <a:solidFill>
                  <a:srgbClr val="C00000"/>
                </a:solidFill>
              </a:rPr>
              <a:t>Grossesse en cours de traitement</a:t>
            </a:r>
          </a:p>
        </p:txBody>
      </p:sp>
      <p:sp>
        <p:nvSpPr>
          <p:cNvPr id="3" name="Espace réservé du contenu 2">
            <a:extLst>
              <a:ext uri="{FF2B5EF4-FFF2-40B4-BE49-F238E27FC236}">
                <a16:creationId xmlns:a16="http://schemas.microsoft.com/office/drawing/2014/main" id="{04F41A4F-BF90-4213-9D3D-4A900E3D4C7B}"/>
              </a:ext>
            </a:extLst>
          </p:cNvPr>
          <p:cNvSpPr>
            <a:spLocks noGrp="1"/>
          </p:cNvSpPr>
          <p:nvPr>
            <p:ph idx="1"/>
          </p:nvPr>
        </p:nvSpPr>
        <p:spPr>
          <a:xfrm>
            <a:off x="732323" y="1797823"/>
            <a:ext cx="11203863" cy="4488214"/>
          </a:xfrm>
        </p:spPr>
        <p:txBody>
          <a:bodyPr>
            <a:normAutofit/>
          </a:bodyPr>
          <a:lstStyle/>
          <a:p>
            <a:pPr>
              <a:buClr>
                <a:srgbClr val="C00000"/>
              </a:buClr>
              <a:buFont typeface="Wingdings" panose="05000000000000000000" pitchFamily="2" charset="2"/>
              <a:buChar char="§"/>
            </a:pPr>
            <a:r>
              <a:rPr lang="fr-FR" dirty="0">
                <a:latin typeface="+mj-lt"/>
              </a:rPr>
              <a:t> </a:t>
            </a:r>
            <a:r>
              <a:rPr lang="fr-FR" dirty="0">
                <a:solidFill>
                  <a:srgbClr val="C00000"/>
                </a:solidFill>
                <a:latin typeface="+mj-lt"/>
              </a:rPr>
              <a:t>En priorité </a:t>
            </a:r>
            <a:r>
              <a:rPr lang="fr-FR" dirty="0">
                <a:latin typeface="+mj-lt"/>
              </a:rPr>
              <a:t>: programmer la grossesse</a:t>
            </a:r>
          </a:p>
          <a:p>
            <a:pPr>
              <a:buClr>
                <a:srgbClr val="C00000"/>
              </a:buClr>
              <a:buFontTx/>
              <a:buChar char="-"/>
            </a:pPr>
            <a:r>
              <a:rPr lang="fr-FR" dirty="0">
                <a:latin typeface="+mj-lt"/>
              </a:rPr>
              <a:t>Si maladie contrôlée : tentative d’arrêt des ITK</a:t>
            </a:r>
          </a:p>
          <a:p>
            <a:pPr>
              <a:buClr>
                <a:srgbClr val="C00000"/>
              </a:buClr>
              <a:buFontTx/>
              <a:buChar char="-"/>
            </a:pPr>
            <a:r>
              <a:rPr lang="fr-FR" dirty="0">
                <a:latin typeface="+mj-lt"/>
              </a:rPr>
              <a:t>Si perte de réponse moléculaire et grossesse : surveillance</a:t>
            </a:r>
          </a:p>
          <a:p>
            <a:pPr>
              <a:buClr>
                <a:srgbClr val="C00000"/>
              </a:buClr>
              <a:buFontTx/>
              <a:buChar char="-"/>
            </a:pPr>
            <a:r>
              <a:rPr lang="fr-FR" dirty="0">
                <a:latin typeface="+mj-lt"/>
              </a:rPr>
              <a:t>Si perte de réponse sans grossesse : reprise d’une ITK ( discuter switch)</a:t>
            </a:r>
          </a:p>
          <a:p>
            <a:pPr>
              <a:buClr>
                <a:srgbClr val="C00000"/>
              </a:buClr>
              <a:buFontTx/>
              <a:buChar char="-"/>
            </a:pPr>
            <a:r>
              <a:rPr lang="fr-FR" dirty="0">
                <a:latin typeface="+mj-lt"/>
              </a:rPr>
              <a:t>Si besoin : discuter </a:t>
            </a:r>
            <a:r>
              <a:rPr lang="fr-FR" dirty="0" err="1">
                <a:latin typeface="+mj-lt"/>
              </a:rPr>
              <a:t>cryo-conservation</a:t>
            </a:r>
            <a:r>
              <a:rPr lang="fr-FR" dirty="0">
                <a:latin typeface="+mj-lt"/>
              </a:rPr>
              <a:t> en attendant</a:t>
            </a:r>
          </a:p>
          <a:p>
            <a:pPr>
              <a:buClr>
                <a:srgbClr val="C00000"/>
              </a:buClr>
              <a:buFont typeface="Wingdings" panose="05000000000000000000" pitchFamily="2" charset="2"/>
              <a:buChar char="§"/>
            </a:pPr>
            <a:r>
              <a:rPr lang="fr-FR" dirty="0">
                <a:latin typeface="+mj-lt"/>
              </a:rPr>
              <a:t> </a:t>
            </a:r>
            <a:r>
              <a:rPr lang="fr-FR" dirty="0">
                <a:solidFill>
                  <a:srgbClr val="C00000"/>
                </a:solidFill>
                <a:latin typeface="+mj-lt"/>
              </a:rPr>
              <a:t>Découverte de grossesse </a:t>
            </a:r>
            <a:r>
              <a:rPr lang="fr-FR" dirty="0">
                <a:latin typeface="+mj-lt"/>
              </a:rPr>
              <a:t>non programmée sous ITK :</a:t>
            </a:r>
          </a:p>
          <a:p>
            <a:pPr>
              <a:buClr>
                <a:srgbClr val="C00000"/>
              </a:buClr>
              <a:buFontTx/>
              <a:buChar char="-"/>
            </a:pPr>
            <a:r>
              <a:rPr lang="fr-FR" dirty="0">
                <a:latin typeface="+mj-lt"/>
              </a:rPr>
              <a:t>Si arrêt de traitement possible : arrêt et surveillance NFS</a:t>
            </a:r>
          </a:p>
          <a:p>
            <a:pPr>
              <a:buClr>
                <a:srgbClr val="C00000"/>
              </a:buClr>
              <a:buFontTx/>
              <a:buChar char="-"/>
            </a:pPr>
            <a:r>
              <a:rPr lang="fr-FR" dirty="0">
                <a:latin typeface="+mj-lt"/>
              </a:rPr>
              <a:t>Sinon : switch pour IFN</a:t>
            </a:r>
            <a:r>
              <a:rPr lang="el-GR" dirty="0">
                <a:latin typeface="+mj-lt"/>
              </a:rPr>
              <a:t>α</a:t>
            </a:r>
            <a:r>
              <a:rPr lang="fr-FR" dirty="0">
                <a:latin typeface="+mj-lt"/>
              </a:rPr>
              <a:t> puis discuter </a:t>
            </a:r>
            <a:r>
              <a:rPr lang="fr-FR" dirty="0" err="1">
                <a:latin typeface="+mj-lt"/>
              </a:rPr>
              <a:t>Imatinib</a:t>
            </a:r>
            <a:r>
              <a:rPr lang="fr-FR" dirty="0">
                <a:latin typeface="+mj-lt"/>
              </a:rPr>
              <a:t>/</a:t>
            </a:r>
            <a:r>
              <a:rPr lang="fr-FR" dirty="0" err="1">
                <a:latin typeface="+mj-lt"/>
              </a:rPr>
              <a:t>nilotinib</a:t>
            </a:r>
            <a:r>
              <a:rPr lang="fr-FR" dirty="0">
                <a:latin typeface="+mj-lt"/>
              </a:rPr>
              <a:t> au T2-T3</a:t>
            </a:r>
          </a:p>
          <a:p>
            <a:pPr>
              <a:buClr>
                <a:srgbClr val="C00000"/>
              </a:buClr>
              <a:buFont typeface="Wingdings" panose="05000000000000000000" pitchFamily="2" charset="2"/>
              <a:buChar char="§"/>
            </a:pPr>
            <a:endParaRPr lang="fr-FR" dirty="0">
              <a:latin typeface="+mj-lt"/>
            </a:endParaRPr>
          </a:p>
          <a:p>
            <a:pPr marL="0" indent="0">
              <a:buClr>
                <a:srgbClr val="C00000"/>
              </a:buClr>
              <a:buNone/>
            </a:pPr>
            <a:endParaRPr lang="fr-FR" dirty="0">
              <a:latin typeface="+mj-lt"/>
            </a:endParaRPr>
          </a:p>
          <a:p>
            <a:pPr marL="0" indent="0">
              <a:buClr>
                <a:srgbClr val="C00000"/>
              </a:buClr>
              <a:buNone/>
            </a:pPr>
            <a:endParaRPr lang="fr-FR" dirty="0">
              <a:latin typeface="+mj-lt"/>
            </a:endParaRPr>
          </a:p>
        </p:txBody>
      </p:sp>
      <p:pic>
        <p:nvPicPr>
          <p:cNvPr id="8" name="Graphique 7" descr="Femme enceinte contour">
            <a:extLst>
              <a:ext uri="{FF2B5EF4-FFF2-40B4-BE49-F238E27FC236}">
                <a16:creationId xmlns:a16="http://schemas.microsoft.com/office/drawing/2014/main" id="{4730F1A6-DE80-4225-BDB2-664CB5D2ED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3598" y="542808"/>
            <a:ext cx="2266079" cy="2266079"/>
          </a:xfrm>
          <a:prstGeom prst="rect">
            <a:avLst/>
          </a:prstGeom>
        </p:spPr>
      </p:pic>
      <p:sp>
        <p:nvSpPr>
          <p:cNvPr id="5" name="ZoneTexte 4">
            <a:extLst>
              <a:ext uri="{FF2B5EF4-FFF2-40B4-BE49-F238E27FC236}">
                <a16:creationId xmlns:a16="http://schemas.microsoft.com/office/drawing/2014/main" id="{69F3805B-4D7D-481B-8DB6-06008F0B8B9D}"/>
              </a:ext>
            </a:extLst>
          </p:cNvPr>
          <p:cNvSpPr txBox="1"/>
          <p:nvPr/>
        </p:nvSpPr>
        <p:spPr>
          <a:xfrm>
            <a:off x="8549015" y="6408012"/>
            <a:ext cx="3642985" cy="338554"/>
          </a:xfrm>
          <a:prstGeom prst="rect">
            <a:avLst/>
          </a:prstGeom>
          <a:noFill/>
        </p:spPr>
        <p:txBody>
          <a:bodyPr wrap="none" rtlCol="0">
            <a:spAutoFit/>
          </a:bodyPr>
          <a:lstStyle/>
          <a:p>
            <a:r>
              <a:rPr lang="en-US" sz="1600" i="1" dirty="0">
                <a:latin typeface="+mj-lt"/>
              </a:rPr>
              <a:t> E. </a:t>
            </a:r>
            <a:r>
              <a:rPr lang="en-US" sz="1600" i="1" dirty="0" err="1">
                <a:latin typeface="+mj-lt"/>
              </a:rPr>
              <a:t>Abruzzese</a:t>
            </a:r>
            <a:r>
              <a:rPr lang="en-US" sz="1600" i="1" dirty="0">
                <a:latin typeface="+mj-lt"/>
              </a:rPr>
              <a:t> </a:t>
            </a:r>
            <a:r>
              <a:rPr lang="en-US" sz="1600" i="1" dirty="0" err="1">
                <a:latin typeface="+mj-lt"/>
              </a:rPr>
              <a:t>Ther</a:t>
            </a:r>
            <a:r>
              <a:rPr lang="en-US" sz="1600" i="1" dirty="0">
                <a:latin typeface="+mj-lt"/>
              </a:rPr>
              <a:t> Adv </a:t>
            </a:r>
            <a:r>
              <a:rPr lang="en-US" sz="1600" i="1" dirty="0" err="1">
                <a:latin typeface="+mj-lt"/>
              </a:rPr>
              <a:t>Hematol</a:t>
            </a:r>
            <a:r>
              <a:rPr lang="en-US" sz="1600" i="1" dirty="0">
                <a:latin typeface="+mj-lt"/>
              </a:rPr>
              <a:t>. 2020 Oct </a:t>
            </a:r>
            <a:endParaRPr lang="fr-FR" sz="1600" i="1" dirty="0">
              <a:latin typeface="+mj-lt"/>
            </a:endParaRPr>
          </a:p>
        </p:txBody>
      </p:sp>
    </p:spTree>
    <p:extLst>
      <p:ext uri="{BB962C8B-B14F-4D97-AF65-F5344CB8AC3E}">
        <p14:creationId xmlns:p14="http://schemas.microsoft.com/office/powerpoint/2010/main" val="3343814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65283"/>
            <a:ext cx="10515600" cy="1325563"/>
          </a:xfrm>
        </p:spPr>
        <p:txBody>
          <a:bodyPr/>
          <a:lstStyle/>
          <a:p>
            <a:r>
              <a:rPr lang="fr-FR" dirty="0">
                <a:solidFill>
                  <a:srgbClr val="C00000"/>
                </a:solidFill>
              </a:rPr>
              <a:t>Impact des ITK sur la survie</a:t>
            </a:r>
          </a:p>
        </p:txBody>
      </p:sp>
      <p:sp>
        <p:nvSpPr>
          <p:cNvPr id="3" name="Espace réservé du contenu 2"/>
          <p:cNvSpPr>
            <a:spLocks noGrp="1"/>
          </p:cNvSpPr>
          <p:nvPr>
            <p:ph idx="1"/>
          </p:nvPr>
        </p:nvSpPr>
        <p:spPr>
          <a:xfrm>
            <a:off x="7762285" y="6176963"/>
            <a:ext cx="1981200" cy="400051"/>
          </a:xfrm>
        </p:spPr>
        <p:txBody>
          <a:bodyPr>
            <a:normAutofit fontScale="55000" lnSpcReduction="20000"/>
          </a:bodyPr>
          <a:lstStyle/>
          <a:p>
            <a:pPr marL="0" indent="0">
              <a:buNone/>
            </a:pPr>
            <a:r>
              <a:rPr lang="fr-FR" i="1" dirty="0" err="1">
                <a:latin typeface="+mj-lt"/>
              </a:rPr>
              <a:t>Bower</a:t>
            </a:r>
            <a:r>
              <a:rPr lang="fr-FR" i="1" dirty="0">
                <a:latin typeface="+mj-lt"/>
              </a:rPr>
              <a:t> et al JCO 2016</a:t>
            </a:r>
          </a:p>
        </p:txBody>
      </p:sp>
      <p:pic>
        <p:nvPicPr>
          <p:cNvPr id="6" name="Image 5"/>
          <p:cNvPicPr>
            <a:picLocks noChangeAspect="1"/>
          </p:cNvPicPr>
          <p:nvPr/>
        </p:nvPicPr>
        <p:blipFill rotWithShape="1">
          <a:blip r:embed="rId2"/>
          <a:srcRect l="32396" t="24444" r="30104" b="32222"/>
          <a:stretch/>
        </p:blipFill>
        <p:spPr>
          <a:xfrm>
            <a:off x="2286000" y="1405109"/>
            <a:ext cx="7341314" cy="4771854"/>
          </a:xfrm>
          <a:prstGeom prst="rect">
            <a:avLst/>
          </a:prstGeom>
        </p:spPr>
      </p:pic>
    </p:spTree>
    <p:extLst>
      <p:ext uri="{BB962C8B-B14F-4D97-AF65-F5344CB8AC3E}">
        <p14:creationId xmlns:p14="http://schemas.microsoft.com/office/powerpoint/2010/main" val="4035162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1F6E86-0209-4AC3-8177-99E80955868B}"/>
              </a:ext>
            </a:extLst>
          </p:cNvPr>
          <p:cNvSpPr>
            <a:spLocks noGrp="1"/>
          </p:cNvSpPr>
          <p:nvPr>
            <p:ph type="title"/>
          </p:nvPr>
        </p:nvSpPr>
        <p:spPr>
          <a:xfrm>
            <a:off x="732323" y="350285"/>
            <a:ext cx="10515600" cy="1325563"/>
          </a:xfrm>
        </p:spPr>
        <p:txBody>
          <a:bodyPr/>
          <a:lstStyle/>
          <a:p>
            <a:r>
              <a:rPr lang="fr-FR" dirty="0">
                <a:solidFill>
                  <a:srgbClr val="C00000"/>
                </a:solidFill>
              </a:rPr>
              <a:t>Grossesse</a:t>
            </a:r>
            <a:endParaRPr lang="fr-FR" dirty="0"/>
          </a:p>
        </p:txBody>
      </p:sp>
      <p:sp>
        <p:nvSpPr>
          <p:cNvPr id="3" name="Espace réservé du contenu 2">
            <a:extLst>
              <a:ext uri="{FF2B5EF4-FFF2-40B4-BE49-F238E27FC236}">
                <a16:creationId xmlns:a16="http://schemas.microsoft.com/office/drawing/2014/main" id="{04F41A4F-BF90-4213-9D3D-4A900E3D4C7B}"/>
              </a:ext>
            </a:extLst>
          </p:cNvPr>
          <p:cNvSpPr>
            <a:spLocks noGrp="1"/>
          </p:cNvSpPr>
          <p:nvPr>
            <p:ph idx="1"/>
          </p:nvPr>
        </p:nvSpPr>
        <p:spPr>
          <a:xfrm>
            <a:off x="988137" y="1675847"/>
            <a:ext cx="11203863" cy="4488214"/>
          </a:xfrm>
        </p:spPr>
        <p:txBody>
          <a:bodyPr>
            <a:normAutofit/>
          </a:bodyPr>
          <a:lstStyle/>
          <a:p>
            <a:pPr>
              <a:buClr>
                <a:srgbClr val="C00000"/>
              </a:buClr>
              <a:buFont typeface="Wingdings" panose="05000000000000000000" pitchFamily="2" charset="2"/>
              <a:buChar char="§"/>
            </a:pPr>
            <a:r>
              <a:rPr lang="fr-FR" dirty="0">
                <a:solidFill>
                  <a:srgbClr val="C00000"/>
                </a:solidFill>
                <a:latin typeface="+mj-lt"/>
              </a:rPr>
              <a:t> Père sous ITK </a:t>
            </a:r>
          </a:p>
          <a:p>
            <a:pPr marL="0" indent="0">
              <a:buClr>
                <a:srgbClr val="C00000"/>
              </a:buClr>
              <a:buNone/>
            </a:pPr>
            <a:r>
              <a:rPr lang="fr-FR" dirty="0">
                <a:latin typeface="+mj-lt"/>
              </a:rPr>
              <a:t>- Pas de risque accru de malformation sous ITK 1-2G</a:t>
            </a:r>
          </a:p>
          <a:p>
            <a:pPr marL="0" indent="0">
              <a:buClr>
                <a:srgbClr val="C00000"/>
              </a:buClr>
              <a:buNone/>
            </a:pPr>
            <a:r>
              <a:rPr lang="fr-FR" dirty="0">
                <a:latin typeface="+mj-lt"/>
              </a:rPr>
              <a:t>- Manque de données pour </a:t>
            </a:r>
            <a:r>
              <a:rPr lang="fr-FR" dirty="0" err="1">
                <a:latin typeface="+mj-lt"/>
              </a:rPr>
              <a:t>Ponatinib</a:t>
            </a:r>
            <a:r>
              <a:rPr lang="fr-FR" dirty="0">
                <a:latin typeface="+mj-lt"/>
              </a:rPr>
              <a:t> et </a:t>
            </a:r>
            <a:r>
              <a:rPr lang="fr-FR" dirty="0" err="1">
                <a:latin typeface="+mj-lt"/>
              </a:rPr>
              <a:t>Asciminib</a:t>
            </a:r>
            <a:endParaRPr lang="fr-FR" dirty="0">
              <a:latin typeface="+mj-lt"/>
            </a:endParaRPr>
          </a:p>
          <a:p>
            <a:pPr marL="0" indent="0">
              <a:buClr>
                <a:srgbClr val="C00000"/>
              </a:buClr>
              <a:buNone/>
            </a:pPr>
            <a:endParaRPr lang="fr-FR" dirty="0">
              <a:latin typeface="+mj-lt"/>
            </a:endParaRPr>
          </a:p>
          <a:p>
            <a:pPr>
              <a:buClr>
                <a:srgbClr val="C00000"/>
              </a:buClr>
              <a:buFont typeface="Wingdings" panose="05000000000000000000" pitchFamily="2" charset="2"/>
              <a:buChar char="§"/>
            </a:pPr>
            <a:r>
              <a:rPr lang="fr-FR" dirty="0">
                <a:solidFill>
                  <a:srgbClr val="C00000"/>
                </a:solidFill>
                <a:latin typeface="+mj-lt"/>
              </a:rPr>
              <a:t> Allaitement </a:t>
            </a:r>
          </a:p>
          <a:p>
            <a:pPr>
              <a:buClr>
                <a:srgbClr val="C00000"/>
              </a:buClr>
              <a:buFontTx/>
              <a:buChar char="-"/>
            </a:pPr>
            <a:r>
              <a:rPr lang="fr-FR" dirty="0">
                <a:latin typeface="+mj-lt"/>
              </a:rPr>
              <a:t>Peu de passage de l’Imatinib et Nilotinib mais contre indiqué</a:t>
            </a:r>
          </a:p>
          <a:p>
            <a:pPr>
              <a:buClr>
                <a:srgbClr val="C00000"/>
              </a:buClr>
              <a:buFontTx/>
              <a:buChar char="-"/>
            </a:pPr>
            <a:r>
              <a:rPr lang="fr-FR" dirty="0">
                <a:latin typeface="+mj-lt"/>
              </a:rPr>
              <a:t>Si MR2-3 : on peut temporiser la reprise de l’ITK</a:t>
            </a:r>
          </a:p>
          <a:p>
            <a:pPr>
              <a:buClr>
                <a:srgbClr val="C00000"/>
              </a:buClr>
              <a:buFontTx/>
              <a:buChar char="-"/>
            </a:pPr>
            <a:r>
              <a:rPr lang="fr-FR" dirty="0">
                <a:latin typeface="+mj-lt"/>
              </a:rPr>
              <a:t>IFN</a:t>
            </a:r>
            <a:r>
              <a:rPr lang="el-GR" dirty="0">
                <a:latin typeface="+mj-lt"/>
              </a:rPr>
              <a:t>α</a:t>
            </a:r>
            <a:r>
              <a:rPr lang="fr-FR" dirty="0">
                <a:latin typeface="+mj-lt"/>
              </a:rPr>
              <a:t> autorisé</a:t>
            </a:r>
          </a:p>
        </p:txBody>
      </p:sp>
      <p:pic>
        <p:nvPicPr>
          <p:cNvPr id="8" name="Graphique 7" descr="Femme enceinte contour">
            <a:extLst>
              <a:ext uri="{FF2B5EF4-FFF2-40B4-BE49-F238E27FC236}">
                <a16:creationId xmlns:a16="http://schemas.microsoft.com/office/drawing/2014/main" id="{4730F1A6-DE80-4225-BDB2-664CB5D2ED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3598" y="542808"/>
            <a:ext cx="2266079" cy="2266079"/>
          </a:xfrm>
          <a:prstGeom prst="rect">
            <a:avLst/>
          </a:prstGeom>
        </p:spPr>
      </p:pic>
      <p:sp>
        <p:nvSpPr>
          <p:cNvPr id="5" name="ZoneTexte 4">
            <a:extLst>
              <a:ext uri="{FF2B5EF4-FFF2-40B4-BE49-F238E27FC236}">
                <a16:creationId xmlns:a16="http://schemas.microsoft.com/office/drawing/2014/main" id="{364BF73E-4731-4D4A-BFB9-787070A223CE}"/>
              </a:ext>
            </a:extLst>
          </p:cNvPr>
          <p:cNvSpPr txBox="1"/>
          <p:nvPr/>
        </p:nvSpPr>
        <p:spPr>
          <a:xfrm>
            <a:off x="8549015" y="6408012"/>
            <a:ext cx="3642985" cy="338554"/>
          </a:xfrm>
          <a:prstGeom prst="rect">
            <a:avLst/>
          </a:prstGeom>
          <a:noFill/>
        </p:spPr>
        <p:txBody>
          <a:bodyPr wrap="none" rtlCol="0">
            <a:spAutoFit/>
          </a:bodyPr>
          <a:lstStyle/>
          <a:p>
            <a:r>
              <a:rPr lang="en-US" sz="1600" i="1" dirty="0">
                <a:latin typeface="+mj-lt"/>
              </a:rPr>
              <a:t> E. </a:t>
            </a:r>
            <a:r>
              <a:rPr lang="en-US" sz="1600" i="1" dirty="0" err="1">
                <a:latin typeface="+mj-lt"/>
              </a:rPr>
              <a:t>Abruzzese</a:t>
            </a:r>
            <a:r>
              <a:rPr lang="en-US" sz="1600" i="1" dirty="0">
                <a:latin typeface="+mj-lt"/>
              </a:rPr>
              <a:t> </a:t>
            </a:r>
            <a:r>
              <a:rPr lang="en-US" sz="1600" i="1" dirty="0" err="1">
                <a:latin typeface="+mj-lt"/>
              </a:rPr>
              <a:t>Ther</a:t>
            </a:r>
            <a:r>
              <a:rPr lang="en-US" sz="1600" i="1" dirty="0">
                <a:latin typeface="+mj-lt"/>
              </a:rPr>
              <a:t> Adv </a:t>
            </a:r>
            <a:r>
              <a:rPr lang="en-US" sz="1600" i="1" dirty="0" err="1">
                <a:latin typeface="+mj-lt"/>
              </a:rPr>
              <a:t>Hematol</a:t>
            </a:r>
            <a:r>
              <a:rPr lang="en-US" sz="1600" i="1" dirty="0">
                <a:latin typeface="+mj-lt"/>
              </a:rPr>
              <a:t>. 2020 Oct </a:t>
            </a:r>
            <a:endParaRPr lang="fr-FR" sz="1600" i="1" dirty="0">
              <a:latin typeface="+mj-lt"/>
            </a:endParaRPr>
          </a:p>
        </p:txBody>
      </p:sp>
    </p:spTree>
    <p:extLst>
      <p:ext uri="{BB962C8B-B14F-4D97-AF65-F5344CB8AC3E}">
        <p14:creationId xmlns:p14="http://schemas.microsoft.com/office/powerpoint/2010/main" val="3725307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B564A3-87B5-4EB9-B1E2-D18BE879FA18}"/>
              </a:ext>
            </a:extLst>
          </p:cNvPr>
          <p:cNvSpPr>
            <a:spLocks noGrp="1"/>
          </p:cNvSpPr>
          <p:nvPr>
            <p:ph type="title"/>
          </p:nvPr>
        </p:nvSpPr>
        <p:spPr/>
        <p:txBody>
          <a:bodyPr/>
          <a:lstStyle/>
          <a:p>
            <a:r>
              <a:rPr lang="fr-FR" dirty="0">
                <a:solidFill>
                  <a:srgbClr val="C00000"/>
                </a:solidFill>
              </a:rPr>
              <a:t>Conclusion</a:t>
            </a:r>
          </a:p>
        </p:txBody>
      </p:sp>
      <p:sp>
        <p:nvSpPr>
          <p:cNvPr id="3" name="Espace réservé du contenu 2">
            <a:extLst>
              <a:ext uri="{FF2B5EF4-FFF2-40B4-BE49-F238E27FC236}">
                <a16:creationId xmlns:a16="http://schemas.microsoft.com/office/drawing/2014/main" id="{BF1AA822-431C-4D01-A2AA-BFEBBA25354F}"/>
              </a:ext>
            </a:extLst>
          </p:cNvPr>
          <p:cNvSpPr>
            <a:spLocks noGrp="1"/>
          </p:cNvSpPr>
          <p:nvPr>
            <p:ph idx="1"/>
          </p:nvPr>
        </p:nvSpPr>
        <p:spPr/>
        <p:txBody>
          <a:bodyPr/>
          <a:lstStyle/>
          <a:p>
            <a:pPr>
              <a:buClr>
                <a:srgbClr val="C00000"/>
              </a:buClr>
              <a:buFont typeface="Wingdings" panose="05000000000000000000" pitchFamily="2" charset="2"/>
              <a:buChar char="§"/>
            </a:pPr>
            <a:r>
              <a:rPr lang="fr-FR" dirty="0">
                <a:latin typeface="+mj-lt"/>
              </a:rPr>
              <a:t> La découverte des ITK a révolutionné le pronostic de la LMC</a:t>
            </a:r>
          </a:p>
          <a:p>
            <a:pPr>
              <a:buClr>
                <a:srgbClr val="C00000"/>
              </a:buClr>
              <a:buFont typeface="Wingdings" panose="05000000000000000000" pitchFamily="2" charset="2"/>
              <a:buChar char="§"/>
            </a:pPr>
            <a:r>
              <a:rPr lang="fr-FR" dirty="0">
                <a:latin typeface="+mj-lt"/>
              </a:rPr>
              <a:t> L’objectif principal reste le contrôle de la LMC pour une espérance de vie similaire à celle de la population générale</a:t>
            </a:r>
          </a:p>
          <a:p>
            <a:pPr>
              <a:buClr>
                <a:srgbClr val="C00000"/>
              </a:buClr>
              <a:buFont typeface="Wingdings" panose="05000000000000000000" pitchFamily="2" charset="2"/>
              <a:buChar char="§"/>
            </a:pPr>
            <a:r>
              <a:rPr lang="fr-FR" dirty="0">
                <a:latin typeface="+mj-lt"/>
              </a:rPr>
              <a:t> </a:t>
            </a:r>
            <a:r>
              <a:rPr lang="fr-FR" dirty="0">
                <a:solidFill>
                  <a:srgbClr val="C00000"/>
                </a:solidFill>
                <a:latin typeface="+mj-lt"/>
              </a:rPr>
              <a:t>Mais aussi </a:t>
            </a:r>
            <a:r>
              <a:rPr lang="fr-FR" dirty="0">
                <a:latin typeface="+mj-lt"/>
              </a:rPr>
              <a:t>:</a:t>
            </a:r>
          </a:p>
          <a:p>
            <a:pPr marL="0" indent="0">
              <a:buClr>
                <a:srgbClr val="C00000"/>
              </a:buClr>
              <a:buNone/>
            </a:pPr>
            <a:r>
              <a:rPr lang="fr-FR" dirty="0">
                <a:solidFill>
                  <a:srgbClr val="C00000"/>
                </a:solidFill>
                <a:latin typeface="+mj-lt"/>
              </a:rPr>
              <a:t>-</a:t>
            </a:r>
            <a:r>
              <a:rPr lang="fr-FR" dirty="0">
                <a:latin typeface="+mj-lt"/>
              </a:rPr>
              <a:t> Améliorer la qualité de vie des patients</a:t>
            </a:r>
          </a:p>
          <a:p>
            <a:pPr>
              <a:buClr>
                <a:srgbClr val="C00000"/>
              </a:buClr>
              <a:buFontTx/>
              <a:buChar char="-"/>
            </a:pPr>
            <a:r>
              <a:rPr lang="fr-FR" dirty="0">
                <a:latin typeface="+mj-lt"/>
              </a:rPr>
              <a:t>Prévenir les effets indésirables et complications des ITK</a:t>
            </a:r>
          </a:p>
          <a:p>
            <a:pPr>
              <a:buClr>
                <a:srgbClr val="C00000"/>
              </a:buClr>
              <a:buFontTx/>
              <a:buChar char="-"/>
            </a:pPr>
            <a:r>
              <a:rPr lang="fr-FR" dirty="0">
                <a:latin typeface="+mj-lt"/>
              </a:rPr>
              <a:t>Obtenir une réponse moléculaire profonde</a:t>
            </a:r>
          </a:p>
          <a:p>
            <a:pPr marL="0" indent="0">
              <a:buClr>
                <a:srgbClr val="C00000"/>
              </a:buClr>
              <a:buNone/>
            </a:pPr>
            <a:r>
              <a:rPr lang="fr-FR" dirty="0">
                <a:solidFill>
                  <a:srgbClr val="C00000"/>
                </a:solidFill>
                <a:latin typeface="+mj-lt"/>
              </a:rPr>
              <a:t>- </a:t>
            </a:r>
            <a:r>
              <a:rPr lang="fr-FR" dirty="0">
                <a:latin typeface="+mj-lt"/>
              </a:rPr>
              <a:t>Arrêt des ITK chez certains patients éligibles</a:t>
            </a:r>
          </a:p>
          <a:p>
            <a:pPr>
              <a:buClr>
                <a:srgbClr val="C00000"/>
              </a:buClr>
              <a:buFontTx/>
              <a:buChar char="-"/>
            </a:pPr>
            <a:endParaRPr lang="fr-FR" dirty="0">
              <a:latin typeface="+mj-lt"/>
            </a:endParaRPr>
          </a:p>
        </p:txBody>
      </p:sp>
    </p:spTree>
    <p:extLst>
      <p:ext uri="{BB962C8B-B14F-4D97-AF65-F5344CB8AC3E}">
        <p14:creationId xmlns:p14="http://schemas.microsoft.com/office/powerpoint/2010/main" val="4270400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6B4FAC-2ED9-4516-92EF-0986D65D4535}"/>
              </a:ext>
            </a:extLst>
          </p:cNvPr>
          <p:cNvSpPr>
            <a:spLocks noGrp="1"/>
          </p:cNvSpPr>
          <p:nvPr>
            <p:ph type="title"/>
          </p:nvPr>
        </p:nvSpPr>
        <p:spPr/>
        <p:txBody>
          <a:bodyPr/>
          <a:lstStyle/>
          <a:p>
            <a:r>
              <a:rPr lang="fr-FR" dirty="0">
                <a:solidFill>
                  <a:srgbClr val="C00000"/>
                </a:solidFill>
              </a:rPr>
              <a:t>Merci pour votre attention</a:t>
            </a:r>
          </a:p>
        </p:txBody>
      </p:sp>
      <p:sp>
        <p:nvSpPr>
          <p:cNvPr id="3" name="Espace réservé du contenu 2">
            <a:extLst>
              <a:ext uri="{FF2B5EF4-FFF2-40B4-BE49-F238E27FC236}">
                <a16:creationId xmlns:a16="http://schemas.microsoft.com/office/drawing/2014/main" id="{C7480879-0196-4707-B76C-0F0C292357E3}"/>
              </a:ext>
            </a:extLst>
          </p:cNvPr>
          <p:cNvSpPr>
            <a:spLocks noGrp="1"/>
          </p:cNvSpPr>
          <p:nvPr>
            <p:ph idx="1"/>
          </p:nvPr>
        </p:nvSpPr>
        <p:spPr/>
        <p:txBody>
          <a:bodyPr>
            <a:normAutofit/>
          </a:bodyPr>
          <a:lstStyle/>
          <a:p>
            <a:pPr marL="0" indent="0">
              <a:buNone/>
            </a:pPr>
            <a:endParaRPr lang="fr-FR" sz="3200" dirty="0">
              <a:latin typeface="+mj-lt"/>
            </a:endParaRPr>
          </a:p>
          <a:p>
            <a:pPr marL="0" indent="0">
              <a:buNone/>
            </a:pPr>
            <a:r>
              <a:rPr lang="fr-FR" sz="3200" dirty="0">
                <a:latin typeface="+mj-lt"/>
              </a:rPr>
              <a:t>Merci à l’AIH au Fi-LMC</a:t>
            </a:r>
          </a:p>
          <a:p>
            <a:pPr marL="0" indent="0">
              <a:buNone/>
            </a:pPr>
            <a:r>
              <a:rPr lang="fr-FR" sz="3200" dirty="0">
                <a:latin typeface="+mj-lt"/>
              </a:rPr>
              <a:t>Merci au Dr Pascale </a:t>
            </a:r>
            <a:r>
              <a:rPr lang="fr-FR" sz="3200" dirty="0" err="1">
                <a:latin typeface="+mj-lt"/>
              </a:rPr>
              <a:t>Cony-Makhoul</a:t>
            </a:r>
            <a:r>
              <a:rPr lang="fr-FR" sz="3200" dirty="0">
                <a:latin typeface="+mj-lt"/>
              </a:rPr>
              <a:t> et au Dr Gabriel Etienne</a:t>
            </a:r>
          </a:p>
          <a:p>
            <a:pPr marL="0" indent="0">
              <a:buNone/>
            </a:pPr>
            <a:endParaRPr lang="fr-FR" sz="3200" dirty="0">
              <a:latin typeface="+mj-lt"/>
            </a:endParaRPr>
          </a:p>
        </p:txBody>
      </p:sp>
      <p:pic>
        <p:nvPicPr>
          <p:cNvPr id="4" name="Image 3">
            <a:extLst>
              <a:ext uri="{FF2B5EF4-FFF2-40B4-BE49-F238E27FC236}">
                <a16:creationId xmlns:a16="http://schemas.microsoft.com/office/drawing/2014/main" id="{BE30F542-8A06-47F1-92B2-29E5CE3615CB}"/>
              </a:ext>
            </a:extLst>
          </p:cNvPr>
          <p:cNvPicPr>
            <a:picLocks noChangeAspect="1"/>
          </p:cNvPicPr>
          <p:nvPr/>
        </p:nvPicPr>
        <p:blipFill>
          <a:blip r:embed="rId2"/>
          <a:stretch>
            <a:fillRect/>
          </a:stretch>
        </p:blipFill>
        <p:spPr>
          <a:xfrm>
            <a:off x="1213757" y="4089551"/>
            <a:ext cx="3570514" cy="1632701"/>
          </a:xfrm>
          <a:prstGeom prst="rect">
            <a:avLst/>
          </a:prstGeom>
        </p:spPr>
      </p:pic>
      <p:pic>
        <p:nvPicPr>
          <p:cNvPr id="5" name="Image 4">
            <a:extLst>
              <a:ext uri="{FF2B5EF4-FFF2-40B4-BE49-F238E27FC236}">
                <a16:creationId xmlns:a16="http://schemas.microsoft.com/office/drawing/2014/main" id="{E8AEFA5A-7805-4B6A-A6DA-0E2128CF3BD1}"/>
              </a:ext>
            </a:extLst>
          </p:cNvPr>
          <p:cNvPicPr>
            <a:picLocks noChangeAspect="1"/>
          </p:cNvPicPr>
          <p:nvPr/>
        </p:nvPicPr>
        <p:blipFill>
          <a:blip r:embed="rId3"/>
          <a:stretch>
            <a:fillRect/>
          </a:stretch>
        </p:blipFill>
        <p:spPr>
          <a:xfrm>
            <a:off x="6792686" y="4089551"/>
            <a:ext cx="3570514" cy="1407407"/>
          </a:xfrm>
          <a:prstGeom prst="rect">
            <a:avLst/>
          </a:prstGeom>
        </p:spPr>
      </p:pic>
    </p:spTree>
    <p:extLst>
      <p:ext uri="{BB962C8B-B14F-4D97-AF65-F5344CB8AC3E}">
        <p14:creationId xmlns:p14="http://schemas.microsoft.com/office/powerpoint/2010/main" val="3995223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89D133-4096-4E60-BFC0-580A0F3A487C}"/>
              </a:ext>
            </a:extLst>
          </p:cNvPr>
          <p:cNvSpPr>
            <a:spLocks noGrp="1"/>
          </p:cNvSpPr>
          <p:nvPr>
            <p:ph type="title"/>
          </p:nvPr>
        </p:nvSpPr>
        <p:spPr>
          <a:xfrm>
            <a:off x="300680" y="-60089"/>
            <a:ext cx="10515600" cy="1325563"/>
          </a:xfrm>
        </p:spPr>
        <p:txBody>
          <a:bodyPr/>
          <a:lstStyle/>
          <a:p>
            <a:r>
              <a:rPr lang="fr-FR" dirty="0">
                <a:solidFill>
                  <a:srgbClr val="C00000"/>
                </a:solidFill>
              </a:rPr>
              <a:t>Evaluation de la réponse aux </a:t>
            </a:r>
            <a:r>
              <a:rPr lang="fr-FR" dirty="0" err="1">
                <a:solidFill>
                  <a:srgbClr val="C00000"/>
                </a:solidFill>
              </a:rPr>
              <a:t>ITKs</a:t>
            </a:r>
            <a:endParaRPr lang="fr-FR" dirty="0">
              <a:solidFill>
                <a:srgbClr val="C00000"/>
              </a:solidFill>
            </a:endParaRPr>
          </a:p>
        </p:txBody>
      </p:sp>
      <p:graphicFrame>
        <p:nvGraphicFramePr>
          <p:cNvPr id="4" name="Tableau 4">
            <a:extLst>
              <a:ext uri="{FF2B5EF4-FFF2-40B4-BE49-F238E27FC236}">
                <a16:creationId xmlns:a16="http://schemas.microsoft.com/office/drawing/2014/main" id="{00BD827C-E664-4A8D-BFA8-DCEEA42A867D}"/>
              </a:ext>
            </a:extLst>
          </p:cNvPr>
          <p:cNvGraphicFramePr>
            <a:graphicFrameLocks noGrp="1"/>
          </p:cNvGraphicFramePr>
          <p:nvPr>
            <p:ph idx="1"/>
            <p:extLst>
              <p:ext uri="{D42A27DB-BD31-4B8C-83A1-F6EECF244321}">
                <p14:modId xmlns:p14="http://schemas.microsoft.com/office/powerpoint/2010/main" val="3145619347"/>
              </p:ext>
            </p:extLst>
          </p:nvPr>
        </p:nvGraphicFramePr>
        <p:xfrm>
          <a:off x="405455" y="3723309"/>
          <a:ext cx="7084195" cy="2673418"/>
        </p:xfrm>
        <a:graphic>
          <a:graphicData uri="http://schemas.openxmlformats.org/drawingml/2006/table">
            <a:tbl>
              <a:tblPr firstRow="1" bandRow="1">
                <a:tableStyleId>{5DA37D80-6434-44D0-A028-1B22A696006F}</a:tableStyleId>
              </a:tblPr>
              <a:tblGrid>
                <a:gridCol w="1243449">
                  <a:extLst>
                    <a:ext uri="{9D8B030D-6E8A-4147-A177-3AD203B41FA5}">
                      <a16:colId xmlns:a16="http://schemas.microsoft.com/office/drawing/2014/main" val="1829793643"/>
                    </a:ext>
                  </a:extLst>
                </a:gridCol>
                <a:gridCol w="2009891">
                  <a:extLst>
                    <a:ext uri="{9D8B030D-6E8A-4147-A177-3AD203B41FA5}">
                      <a16:colId xmlns:a16="http://schemas.microsoft.com/office/drawing/2014/main" val="474012892"/>
                    </a:ext>
                  </a:extLst>
                </a:gridCol>
                <a:gridCol w="2021305">
                  <a:extLst>
                    <a:ext uri="{9D8B030D-6E8A-4147-A177-3AD203B41FA5}">
                      <a16:colId xmlns:a16="http://schemas.microsoft.com/office/drawing/2014/main" val="2927233777"/>
                    </a:ext>
                  </a:extLst>
                </a:gridCol>
                <a:gridCol w="1809550">
                  <a:extLst>
                    <a:ext uri="{9D8B030D-6E8A-4147-A177-3AD203B41FA5}">
                      <a16:colId xmlns:a16="http://schemas.microsoft.com/office/drawing/2014/main" val="3157422639"/>
                    </a:ext>
                  </a:extLst>
                </a:gridCol>
              </a:tblGrid>
              <a:tr h="377258">
                <a:tc>
                  <a:txBody>
                    <a:bodyPr/>
                    <a:lstStyle/>
                    <a:p>
                      <a:endParaRPr lang="fr-FR" sz="1800">
                        <a:latin typeface="+mj-lt"/>
                      </a:endParaRPr>
                    </a:p>
                  </a:txBody>
                  <a:tcPr/>
                </a:tc>
                <a:tc>
                  <a:txBody>
                    <a:bodyPr/>
                    <a:lstStyle/>
                    <a:p>
                      <a:r>
                        <a:rPr lang="fr-FR" sz="1800" dirty="0">
                          <a:latin typeface="+mj-lt"/>
                        </a:rPr>
                        <a:t>Réponse optimale</a:t>
                      </a:r>
                    </a:p>
                  </a:txBody>
                  <a:tcPr/>
                </a:tc>
                <a:tc>
                  <a:txBody>
                    <a:bodyPr/>
                    <a:lstStyle/>
                    <a:p>
                      <a:r>
                        <a:rPr lang="fr-FR" sz="1800" dirty="0">
                          <a:latin typeface="+mj-lt"/>
                        </a:rPr>
                        <a:t>Situation d’alerte</a:t>
                      </a:r>
                    </a:p>
                  </a:txBody>
                  <a:tcPr/>
                </a:tc>
                <a:tc>
                  <a:txBody>
                    <a:bodyPr/>
                    <a:lstStyle/>
                    <a:p>
                      <a:r>
                        <a:rPr lang="fr-FR" sz="1800" dirty="0">
                          <a:latin typeface="+mj-lt"/>
                        </a:rPr>
                        <a:t>Echec</a:t>
                      </a:r>
                    </a:p>
                  </a:txBody>
                  <a:tcPr/>
                </a:tc>
                <a:extLst>
                  <a:ext uri="{0D108BD9-81ED-4DB2-BD59-A6C34878D82A}">
                    <a16:rowId xmlns:a16="http://schemas.microsoft.com/office/drawing/2014/main" val="766197227"/>
                  </a:ext>
                </a:extLst>
              </a:tr>
              <a:tr h="198120">
                <a:tc>
                  <a:txBody>
                    <a:bodyPr/>
                    <a:lstStyle/>
                    <a:p>
                      <a:r>
                        <a:rPr lang="fr-FR" sz="1800" b="1" dirty="0"/>
                        <a:t>Diagnostic</a:t>
                      </a:r>
                    </a:p>
                  </a:txBody>
                  <a:tcPr/>
                </a:tc>
                <a:tc>
                  <a:txBody>
                    <a:bodyPr/>
                    <a:lstStyle/>
                    <a:p>
                      <a:endParaRPr lang="fr-FR" sz="1800" dirty="0"/>
                    </a:p>
                  </a:txBody>
                  <a:tcPr/>
                </a:tc>
                <a:tc>
                  <a:txBody>
                    <a:bodyPr/>
                    <a:lstStyle/>
                    <a:p>
                      <a:r>
                        <a:rPr lang="fr-FR" sz="1800" dirty="0">
                          <a:latin typeface="+mj-lt"/>
                        </a:rPr>
                        <a:t>ACA haut risque</a:t>
                      </a:r>
                    </a:p>
                    <a:p>
                      <a:r>
                        <a:rPr lang="fr-FR" sz="1800" dirty="0">
                          <a:latin typeface="+mj-lt"/>
                        </a:rPr>
                        <a:t>ELTS haut risque</a:t>
                      </a:r>
                    </a:p>
                  </a:txBody>
                  <a:tcPr/>
                </a:tc>
                <a:tc>
                  <a:txBody>
                    <a:bodyPr/>
                    <a:lstStyle/>
                    <a:p>
                      <a:endParaRPr lang="fr-FR" sz="1800" dirty="0">
                        <a:latin typeface="+mj-lt"/>
                      </a:endParaRPr>
                    </a:p>
                  </a:txBody>
                  <a:tcPr/>
                </a:tc>
                <a:extLst>
                  <a:ext uri="{0D108BD9-81ED-4DB2-BD59-A6C34878D82A}">
                    <a16:rowId xmlns:a16="http://schemas.microsoft.com/office/drawing/2014/main" val="266363455"/>
                  </a:ext>
                </a:extLst>
              </a:tr>
              <a:tr h="794994">
                <a:tc>
                  <a:txBody>
                    <a:bodyPr/>
                    <a:lstStyle/>
                    <a:p>
                      <a:r>
                        <a:rPr lang="fr-FR" sz="1800" b="1" dirty="0">
                          <a:latin typeface="+mj-lt"/>
                        </a:rPr>
                        <a:t>3 mois</a:t>
                      </a:r>
                    </a:p>
                  </a:txBody>
                  <a:tcPr/>
                </a:tc>
                <a:tc>
                  <a:txBody>
                    <a:bodyPr/>
                    <a:lstStyle/>
                    <a:p>
                      <a:r>
                        <a:rPr lang="fr-FR" sz="1800" dirty="0">
                          <a:latin typeface="+mj-lt"/>
                        </a:rPr>
                        <a:t>BCR-ABL ≤ 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latin typeface="+mj-lt"/>
                        </a:rPr>
                        <a:t>BCR-ABL &gt; 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kern="1200" dirty="0">
                          <a:solidFill>
                            <a:schemeClr val="tx1"/>
                          </a:solidFill>
                          <a:latin typeface="+mj-lt"/>
                          <a:ea typeface="+mn-ea"/>
                          <a:cs typeface="+mn-cs"/>
                        </a:rPr>
                        <a:t>BCR-ABL &gt; 10%</a:t>
                      </a:r>
                    </a:p>
                    <a:p>
                      <a:r>
                        <a:rPr lang="fr-FR" sz="1800" dirty="0">
                          <a:latin typeface="+mj-lt"/>
                        </a:rPr>
                        <a:t>Si confirmé</a:t>
                      </a:r>
                      <a:r>
                        <a:rPr lang="fr-FR" sz="1800" baseline="0" dirty="0">
                          <a:latin typeface="+mj-lt"/>
                        </a:rPr>
                        <a:t> dans les 1-3 mois</a:t>
                      </a:r>
                      <a:endParaRPr lang="fr-FR" sz="1800" dirty="0">
                        <a:latin typeface="+mj-lt"/>
                      </a:endParaRPr>
                    </a:p>
                  </a:txBody>
                  <a:tcPr/>
                </a:tc>
                <a:extLst>
                  <a:ext uri="{0D108BD9-81ED-4DB2-BD59-A6C34878D82A}">
                    <a16:rowId xmlns:a16="http://schemas.microsoft.com/office/drawing/2014/main" val="1216232839"/>
                  </a:ext>
                </a:extLst>
              </a:tr>
              <a:tr h="370840">
                <a:tc>
                  <a:txBody>
                    <a:bodyPr/>
                    <a:lstStyle/>
                    <a:p>
                      <a:r>
                        <a:rPr lang="fr-FR" sz="1800" b="1" dirty="0">
                          <a:latin typeface="+mj-lt"/>
                        </a:rPr>
                        <a:t>6 mois</a:t>
                      </a:r>
                    </a:p>
                  </a:txBody>
                  <a:tcPr/>
                </a:tc>
                <a:tc>
                  <a:txBody>
                    <a:bodyPr/>
                    <a:lstStyle/>
                    <a:p>
                      <a:r>
                        <a:rPr lang="fr-FR" sz="1800" dirty="0">
                          <a:latin typeface="+mj-lt"/>
                        </a:rPr>
                        <a:t>BCR-ABL </a:t>
                      </a:r>
                      <a:r>
                        <a:rPr lang="fr-FR" sz="1800" kern="1200" dirty="0">
                          <a:solidFill>
                            <a:schemeClr val="tx1"/>
                          </a:solidFill>
                          <a:latin typeface="+mn-lt"/>
                          <a:ea typeface="+mn-ea"/>
                          <a:cs typeface="+mn-cs"/>
                        </a:rPr>
                        <a:t>≤</a:t>
                      </a:r>
                      <a:r>
                        <a:rPr lang="fr-FR" sz="1800" dirty="0">
                          <a:latin typeface="+mj-lt"/>
                        </a:rPr>
                        <a:t> 1%</a:t>
                      </a:r>
                    </a:p>
                  </a:txBody>
                  <a:tcPr/>
                </a:tc>
                <a:tc>
                  <a:txBody>
                    <a:bodyPr/>
                    <a:lstStyle/>
                    <a:p>
                      <a:r>
                        <a:rPr lang="fr-FR" sz="1800" dirty="0">
                          <a:latin typeface="+mj-lt"/>
                        </a:rPr>
                        <a:t>BCR-ABL &gt; 1%</a:t>
                      </a:r>
                    </a:p>
                  </a:txBody>
                  <a:tcPr/>
                </a:tc>
                <a:tc>
                  <a:txBody>
                    <a:bodyPr/>
                    <a:lstStyle/>
                    <a:p>
                      <a:r>
                        <a:rPr lang="fr-FR" sz="1800" dirty="0">
                          <a:latin typeface="+mj-lt"/>
                        </a:rPr>
                        <a:t>BCR-ABL &gt; 10%</a:t>
                      </a:r>
                    </a:p>
                  </a:txBody>
                  <a:tcPr/>
                </a:tc>
                <a:extLst>
                  <a:ext uri="{0D108BD9-81ED-4DB2-BD59-A6C34878D82A}">
                    <a16:rowId xmlns:a16="http://schemas.microsoft.com/office/drawing/2014/main" val="3243664549"/>
                  </a:ext>
                </a:extLst>
              </a:tr>
              <a:tr h="370840">
                <a:tc>
                  <a:txBody>
                    <a:bodyPr/>
                    <a:lstStyle/>
                    <a:p>
                      <a:r>
                        <a:rPr lang="fr-FR" sz="1800" b="1" dirty="0">
                          <a:latin typeface="+mj-lt"/>
                        </a:rPr>
                        <a:t>12 mois</a:t>
                      </a:r>
                    </a:p>
                  </a:txBody>
                  <a:tcPr/>
                </a:tc>
                <a:tc>
                  <a:txBody>
                    <a:bodyPr/>
                    <a:lstStyle/>
                    <a:p>
                      <a:r>
                        <a:rPr lang="fr-FR" sz="1800" dirty="0">
                          <a:latin typeface="+mj-lt"/>
                        </a:rPr>
                        <a:t>BCR-ABL </a:t>
                      </a:r>
                      <a:r>
                        <a:rPr lang="fr-FR" sz="1800" kern="1200" dirty="0">
                          <a:solidFill>
                            <a:schemeClr val="tx1"/>
                          </a:solidFill>
                          <a:latin typeface="+mn-lt"/>
                          <a:ea typeface="+mn-ea"/>
                          <a:cs typeface="+mn-cs"/>
                        </a:rPr>
                        <a:t>≤</a:t>
                      </a:r>
                      <a:r>
                        <a:rPr lang="fr-FR" sz="1800" dirty="0">
                          <a:latin typeface="+mj-lt"/>
                        </a:rPr>
                        <a:t> 0,1%</a:t>
                      </a:r>
                    </a:p>
                  </a:txBody>
                  <a:tcPr/>
                </a:tc>
                <a:tc>
                  <a:txBody>
                    <a:bodyPr/>
                    <a:lstStyle/>
                    <a:p>
                      <a:r>
                        <a:rPr lang="fr-FR" sz="1800" dirty="0">
                          <a:latin typeface="+mj-lt"/>
                        </a:rPr>
                        <a:t>BCR-ABL &gt; 0,1%</a:t>
                      </a:r>
                    </a:p>
                  </a:txBody>
                  <a:tcPr/>
                </a:tc>
                <a:tc>
                  <a:txBody>
                    <a:bodyPr/>
                    <a:lstStyle/>
                    <a:p>
                      <a:r>
                        <a:rPr lang="fr-FR" sz="1800" dirty="0">
                          <a:latin typeface="+mj-lt"/>
                        </a:rPr>
                        <a:t>BCR-ABL &gt; 1%</a:t>
                      </a:r>
                    </a:p>
                  </a:txBody>
                  <a:tcPr/>
                </a:tc>
                <a:extLst>
                  <a:ext uri="{0D108BD9-81ED-4DB2-BD59-A6C34878D82A}">
                    <a16:rowId xmlns:a16="http://schemas.microsoft.com/office/drawing/2014/main" val="1745829872"/>
                  </a:ext>
                </a:extLst>
              </a:tr>
            </a:tbl>
          </a:graphicData>
        </a:graphic>
      </p:graphicFrame>
      <p:pic>
        <p:nvPicPr>
          <p:cNvPr id="7170" name="Picture 2">
            <a:extLst>
              <a:ext uri="{FF2B5EF4-FFF2-40B4-BE49-F238E27FC236}">
                <a16:creationId xmlns:a16="http://schemas.microsoft.com/office/drawing/2014/main" id="{E3F51BED-83B9-4078-B639-DFB0ADAC9D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769"/>
          <a:stretch/>
        </p:blipFill>
        <p:spPr bwMode="auto">
          <a:xfrm>
            <a:off x="7733970" y="998610"/>
            <a:ext cx="3942349" cy="5091861"/>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353A55CC-8664-40D6-ACB5-D90ED920B233}"/>
              </a:ext>
            </a:extLst>
          </p:cNvPr>
          <p:cNvSpPr txBox="1"/>
          <p:nvPr/>
        </p:nvSpPr>
        <p:spPr>
          <a:xfrm>
            <a:off x="8407625" y="6243908"/>
            <a:ext cx="3460326" cy="323165"/>
          </a:xfrm>
          <a:prstGeom prst="rect">
            <a:avLst/>
          </a:prstGeom>
          <a:noFill/>
        </p:spPr>
        <p:txBody>
          <a:bodyPr wrap="square" rtlCol="0">
            <a:spAutoFit/>
          </a:bodyPr>
          <a:lstStyle/>
          <a:p>
            <a:r>
              <a:rPr lang="fr-FR" sz="1500" i="1" dirty="0">
                <a:solidFill>
                  <a:srgbClr val="020202"/>
                </a:solidFill>
                <a:effectLst/>
                <a:latin typeface="+mj-lt"/>
              </a:rPr>
              <a:t>Vlad </a:t>
            </a:r>
            <a:r>
              <a:rPr lang="fr-FR" sz="1500" i="1" dirty="0" err="1">
                <a:solidFill>
                  <a:srgbClr val="020202"/>
                </a:solidFill>
                <a:effectLst/>
                <a:latin typeface="+mj-lt"/>
              </a:rPr>
              <a:t>Moisoiu</a:t>
            </a:r>
            <a:r>
              <a:rPr lang="fr-FR" sz="1500" i="1" dirty="0">
                <a:solidFill>
                  <a:srgbClr val="020202"/>
                </a:solidFill>
                <a:effectLst/>
                <a:latin typeface="+mj-lt"/>
              </a:rPr>
              <a:t> et al </a:t>
            </a:r>
            <a:r>
              <a:rPr lang="en-US" sz="1500" b="0" i="1" dirty="0">
                <a:solidFill>
                  <a:srgbClr val="020202"/>
                </a:solidFill>
                <a:effectLst/>
                <a:latin typeface="+mj-lt"/>
              </a:rPr>
              <a:t>Front. Oncol.2019</a:t>
            </a:r>
            <a:endParaRPr lang="fr-FR" sz="1500" i="1" dirty="0">
              <a:latin typeface="+mj-lt"/>
            </a:endParaRPr>
          </a:p>
        </p:txBody>
      </p:sp>
      <mc:AlternateContent xmlns:mc="http://schemas.openxmlformats.org/markup-compatibility/2006" xmlns:a14="http://schemas.microsoft.com/office/drawing/2010/main">
        <mc:Choice Requires="a14">
          <p:graphicFrame>
            <p:nvGraphicFramePr>
              <p:cNvPr id="6" name="Tableau 5"/>
              <p:cNvGraphicFramePr>
                <a:graphicFrameLocks noGrp="1"/>
              </p:cNvGraphicFramePr>
              <p:nvPr>
                <p:extLst>
                  <p:ext uri="{D42A27DB-BD31-4B8C-83A1-F6EECF244321}">
                    <p14:modId xmlns:p14="http://schemas.microsoft.com/office/powerpoint/2010/main" val="3762594584"/>
                  </p:ext>
                </p:extLst>
              </p:nvPr>
            </p:nvGraphicFramePr>
            <p:xfrm>
              <a:off x="600075" y="1280492"/>
              <a:ext cx="4558376" cy="1854200"/>
            </p:xfrm>
            <a:graphic>
              <a:graphicData uri="http://schemas.openxmlformats.org/drawingml/2006/table">
                <a:tbl>
                  <a:tblPr firstRow="1" bandRow="1">
                    <a:tableStyleId>{5DA37D80-6434-44D0-A028-1B22A696006F}</a:tableStyleId>
                  </a:tblPr>
                  <a:tblGrid>
                    <a:gridCol w="1343025">
                      <a:extLst>
                        <a:ext uri="{9D8B030D-6E8A-4147-A177-3AD203B41FA5}">
                          <a16:colId xmlns:a16="http://schemas.microsoft.com/office/drawing/2014/main" val="172125543"/>
                        </a:ext>
                      </a:extLst>
                    </a:gridCol>
                    <a:gridCol w="3215351">
                      <a:extLst>
                        <a:ext uri="{9D8B030D-6E8A-4147-A177-3AD203B41FA5}">
                          <a16:colId xmlns:a16="http://schemas.microsoft.com/office/drawing/2014/main" val="4080091268"/>
                        </a:ext>
                      </a:extLst>
                    </a:gridCol>
                  </a:tblGrid>
                  <a:tr h="370840">
                    <a:tc>
                      <a:txBody>
                        <a:bodyPr/>
                        <a:lstStyle/>
                        <a:p>
                          <a:endParaRPr lang="fr-FR" b="1" dirty="0">
                            <a:latin typeface="+mj-lt"/>
                          </a:endParaRPr>
                        </a:p>
                      </a:txBody>
                      <a:tcPr/>
                    </a:tc>
                    <a:tc>
                      <a:txBody>
                        <a:bodyPr/>
                        <a:lstStyle/>
                        <a:p>
                          <a:r>
                            <a:rPr lang="fr-FR" dirty="0">
                              <a:latin typeface="+mj-lt"/>
                            </a:rPr>
                            <a:t>BCR-ABL/BCR-ABL au diagnostic</a:t>
                          </a:r>
                        </a:p>
                      </a:txBody>
                      <a:tcPr/>
                    </a:tc>
                    <a:extLst>
                      <a:ext uri="{0D108BD9-81ED-4DB2-BD59-A6C34878D82A}">
                        <a16:rowId xmlns:a16="http://schemas.microsoft.com/office/drawing/2014/main" val="1922413146"/>
                      </a:ext>
                    </a:extLst>
                  </a:tr>
                  <a:tr h="370840">
                    <a:tc>
                      <a:txBody>
                        <a:bodyPr/>
                        <a:lstStyle/>
                        <a:p>
                          <a:r>
                            <a:rPr lang="fr-FR" b="1" dirty="0">
                              <a:latin typeface="+mj-lt"/>
                            </a:rPr>
                            <a:t>MMR = MR3</a:t>
                          </a:r>
                        </a:p>
                      </a:txBody>
                      <a:tcPr/>
                    </a:tc>
                    <a:tc>
                      <a:txBody>
                        <a:bodyPr/>
                        <a:lstStyle/>
                        <a:p>
                          <a:r>
                            <a:rPr lang="fr-FR" sz="1800" kern="1200" dirty="0">
                              <a:latin typeface="+mj-lt"/>
                            </a:rPr>
                            <a:t> </a:t>
                          </a:r>
                          <a14:m>
                            <m:oMath xmlns:m="http://schemas.openxmlformats.org/officeDocument/2006/math">
                              <m:sSup>
                                <m:sSupPr>
                                  <m:ctrlPr>
                                    <a:rPr lang="fr-FR" sz="1800" b="0" i="1" kern="1200" smtClean="0">
                                      <a:latin typeface="Cambria Math" panose="02040503050406030204" pitchFamily="18" charset="0"/>
                                    </a:rPr>
                                  </m:ctrlPr>
                                </m:sSupPr>
                                <m:e>
                                  <m:r>
                                    <a:rPr lang="fr-FR" sz="1800" b="0" i="1" kern="1200" smtClean="0">
                                      <a:latin typeface="Cambria Math" panose="02040503050406030204" pitchFamily="18" charset="0"/>
                                    </a:rPr>
                                    <m:t>10</m:t>
                                  </m:r>
                                </m:e>
                                <m:sup>
                                  <m:r>
                                    <a:rPr lang="fr-FR" sz="1800" b="0" i="1" kern="1200" smtClean="0">
                                      <a:latin typeface="Cambria Math" panose="02040503050406030204" pitchFamily="18" charset="0"/>
                                    </a:rPr>
                                    <m:t>−3</m:t>
                                  </m:r>
                                </m:sup>
                              </m:sSup>
                            </m:oMath>
                          </a14:m>
                          <a:r>
                            <a:rPr lang="fr-FR" sz="1800" kern="1200" dirty="0">
                              <a:latin typeface="+mj-lt"/>
                            </a:rPr>
                            <a:t> soit ≤ 0,1 %</a:t>
                          </a:r>
                          <a:endParaRPr lang="fr-FR" dirty="0">
                            <a:latin typeface="+mj-lt"/>
                          </a:endParaRPr>
                        </a:p>
                      </a:txBody>
                      <a:tcPr/>
                    </a:tc>
                    <a:extLst>
                      <a:ext uri="{0D108BD9-81ED-4DB2-BD59-A6C34878D82A}">
                        <a16:rowId xmlns:a16="http://schemas.microsoft.com/office/drawing/2014/main" val="2186248524"/>
                      </a:ext>
                    </a:extLst>
                  </a:tr>
                  <a:tr h="370840">
                    <a:tc>
                      <a:txBody>
                        <a:bodyPr/>
                        <a:lstStyle/>
                        <a:p>
                          <a:r>
                            <a:rPr lang="fr-FR" b="1" dirty="0">
                              <a:latin typeface="+mj-lt"/>
                            </a:rPr>
                            <a:t>DMR = MR4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fr-FR" sz="1800" b="0" i="1" kern="1200" smtClean="0">
                                      <a:latin typeface="Cambria Math" panose="02040503050406030204" pitchFamily="18" charset="0"/>
                                    </a:rPr>
                                  </m:ctrlPr>
                                </m:sSupPr>
                                <m:e>
                                  <m:r>
                                    <a:rPr lang="fr-FR" sz="1800" b="0" i="1" kern="1200" smtClean="0">
                                      <a:latin typeface="Cambria Math" panose="02040503050406030204" pitchFamily="18" charset="0"/>
                                    </a:rPr>
                                    <m:t>10</m:t>
                                  </m:r>
                                </m:e>
                                <m:sup>
                                  <m:r>
                                    <a:rPr lang="fr-FR" sz="1800" b="0" i="1" kern="1200" smtClean="0">
                                      <a:latin typeface="Cambria Math" panose="02040503050406030204" pitchFamily="18" charset="0"/>
                                    </a:rPr>
                                    <m:t>−4</m:t>
                                  </m:r>
                                </m:sup>
                              </m:sSup>
                            </m:oMath>
                          </a14:m>
                          <a:r>
                            <a:rPr lang="fr-FR" sz="1800" kern="1200" dirty="0">
                              <a:latin typeface="+mj-lt"/>
                            </a:rPr>
                            <a:t> soit ≤ 0,01 %</a:t>
                          </a:r>
                          <a:endParaRPr lang="fr-FR" dirty="0">
                            <a:latin typeface="+mj-lt"/>
                          </a:endParaRPr>
                        </a:p>
                      </a:txBody>
                      <a:tcPr/>
                    </a:tc>
                    <a:extLst>
                      <a:ext uri="{0D108BD9-81ED-4DB2-BD59-A6C34878D82A}">
                        <a16:rowId xmlns:a16="http://schemas.microsoft.com/office/drawing/2014/main" val="256521665"/>
                      </a:ext>
                    </a:extLst>
                  </a:tr>
                  <a:tr h="370840">
                    <a:tc>
                      <a:txBody>
                        <a:bodyPr/>
                        <a:lstStyle/>
                        <a:p>
                          <a:r>
                            <a:rPr lang="fr-FR" b="1" dirty="0">
                              <a:latin typeface="+mj-lt"/>
                            </a:rPr>
                            <a:t>MR4,5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fr-FR" sz="1800" b="0" i="1" kern="1200" smtClean="0">
                                      <a:latin typeface="Cambria Math" panose="02040503050406030204" pitchFamily="18" charset="0"/>
                                    </a:rPr>
                                  </m:ctrlPr>
                                </m:sSupPr>
                                <m:e>
                                  <m:r>
                                    <a:rPr lang="fr-FR" sz="1800" b="0" i="1" kern="1200" smtClean="0">
                                      <a:latin typeface="Cambria Math" panose="02040503050406030204" pitchFamily="18" charset="0"/>
                                    </a:rPr>
                                    <m:t>10</m:t>
                                  </m:r>
                                </m:e>
                                <m:sup>
                                  <m:r>
                                    <a:rPr lang="fr-FR" sz="1800" b="0" i="1" kern="1200" smtClean="0">
                                      <a:latin typeface="Cambria Math" panose="02040503050406030204" pitchFamily="18" charset="0"/>
                                    </a:rPr>
                                    <m:t>−4,5</m:t>
                                  </m:r>
                                </m:sup>
                              </m:sSup>
                            </m:oMath>
                          </a14:m>
                          <a:r>
                            <a:rPr lang="fr-FR" sz="1800" kern="1200" dirty="0">
                              <a:latin typeface="+mj-lt"/>
                            </a:rPr>
                            <a:t> soit ≤ 0,003 %</a:t>
                          </a:r>
                          <a:endParaRPr lang="fr-FR" dirty="0">
                            <a:latin typeface="+mj-lt"/>
                          </a:endParaRPr>
                        </a:p>
                      </a:txBody>
                      <a:tcPr/>
                    </a:tc>
                    <a:extLst>
                      <a:ext uri="{0D108BD9-81ED-4DB2-BD59-A6C34878D82A}">
                        <a16:rowId xmlns:a16="http://schemas.microsoft.com/office/drawing/2014/main" val="678097201"/>
                      </a:ext>
                    </a:extLst>
                  </a:tr>
                  <a:tr h="370840">
                    <a:tc>
                      <a:txBody>
                        <a:bodyPr/>
                        <a:lstStyle/>
                        <a:p>
                          <a:r>
                            <a:rPr lang="fr-FR" b="1" dirty="0">
                              <a:latin typeface="+mj-lt"/>
                            </a:rPr>
                            <a:t>MR5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fr-FR" sz="1800" b="0" i="1" kern="1200" smtClean="0">
                                      <a:latin typeface="Cambria Math" panose="02040503050406030204" pitchFamily="18" charset="0"/>
                                    </a:rPr>
                                  </m:ctrlPr>
                                </m:sSupPr>
                                <m:e>
                                  <m:r>
                                    <a:rPr lang="fr-FR" sz="1800" b="0" i="1" kern="1200" smtClean="0">
                                      <a:latin typeface="Cambria Math" panose="02040503050406030204" pitchFamily="18" charset="0"/>
                                    </a:rPr>
                                    <m:t>10</m:t>
                                  </m:r>
                                </m:e>
                                <m:sup>
                                  <m:r>
                                    <a:rPr lang="fr-FR" sz="1800" b="0" i="1" kern="1200" smtClean="0">
                                      <a:latin typeface="Cambria Math" panose="02040503050406030204" pitchFamily="18" charset="0"/>
                                    </a:rPr>
                                    <m:t>−5</m:t>
                                  </m:r>
                                </m:sup>
                              </m:sSup>
                            </m:oMath>
                          </a14:m>
                          <a:r>
                            <a:rPr lang="fr-FR" sz="1800" kern="1200" dirty="0">
                              <a:latin typeface="+mj-lt"/>
                            </a:rPr>
                            <a:t> soit ≤ 0,0001 %</a:t>
                          </a:r>
                          <a:endParaRPr lang="fr-FR" dirty="0">
                            <a:latin typeface="+mj-lt"/>
                          </a:endParaRPr>
                        </a:p>
                      </a:txBody>
                      <a:tcPr/>
                    </a:tc>
                    <a:extLst>
                      <a:ext uri="{0D108BD9-81ED-4DB2-BD59-A6C34878D82A}">
                        <a16:rowId xmlns:a16="http://schemas.microsoft.com/office/drawing/2014/main" val="2668395371"/>
                      </a:ext>
                    </a:extLst>
                  </a:tr>
                </a:tbl>
              </a:graphicData>
            </a:graphic>
          </p:graphicFrame>
        </mc:Choice>
        <mc:Fallback xmlns="">
          <p:graphicFrame>
            <p:nvGraphicFramePr>
              <p:cNvPr id="6" name="Tableau 5"/>
              <p:cNvGraphicFramePr>
                <a:graphicFrameLocks noGrp="1"/>
              </p:cNvGraphicFramePr>
              <p:nvPr>
                <p:extLst>
                  <p:ext uri="{D42A27DB-BD31-4B8C-83A1-F6EECF244321}">
                    <p14:modId xmlns:p14="http://schemas.microsoft.com/office/powerpoint/2010/main" val="3762594584"/>
                  </p:ext>
                </p:extLst>
              </p:nvPr>
            </p:nvGraphicFramePr>
            <p:xfrm>
              <a:off x="600075" y="1280492"/>
              <a:ext cx="4558376" cy="1854200"/>
            </p:xfrm>
            <a:graphic>
              <a:graphicData uri="http://schemas.openxmlformats.org/drawingml/2006/table">
                <a:tbl>
                  <a:tblPr firstRow="1" bandRow="1">
                    <a:tableStyleId>{5DA37D80-6434-44D0-A028-1B22A696006F}</a:tableStyleId>
                  </a:tblPr>
                  <a:tblGrid>
                    <a:gridCol w="1343025">
                      <a:extLst>
                        <a:ext uri="{9D8B030D-6E8A-4147-A177-3AD203B41FA5}">
                          <a16:colId xmlns:a16="http://schemas.microsoft.com/office/drawing/2014/main" val="172125543"/>
                        </a:ext>
                      </a:extLst>
                    </a:gridCol>
                    <a:gridCol w="3215351">
                      <a:extLst>
                        <a:ext uri="{9D8B030D-6E8A-4147-A177-3AD203B41FA5}">
                          <a16:colId xmlns:a16="http://schemas.microsoft.com/office/drawing/2014/main" val="4080091268"/>
                        </a:ext>
                      </a:extLst>
                    </a:gridCol>
                  </a:tblGrid>
                  <a:tr h="370840">
                    <a:tc>
                      <a:txBody>
                        <a:bodyPr/>
                        <a:lstStyle/>
                        <a:p>
                          <a:endParaRPr lang="fr-FR" b="1" dirty="0">
                            <a:latin typeface="+mj-lt"/>
                          </a:endParaRPr>
                        </a:p>
                      </a:txBody>
                      <a:tcPr/>
                    </a:tc>
                    <a:tc>
                      <a:txBody>
                        <a:bodyPr/>
                        <a:lstStyle/>
                        <a:p>
                          <a:r>
                            <a:rPr lang="fr-FR" dirty="0">
                              <a:latin typeface="+mj-lt"/>
                            </a:rPr>
                            <a:t>BCR-ABL/BCR-ABL au diagnostic</a:t>
                          </a:r>
                        </a:p>
                      </a:txBody>
                      <a:tcPr/>
                    </a:tc>
                    <a:extLst>
                      <a:ext uri="{0D108BD9-81ED-4DB2-BD59-A6C34878D82A}">
                        <a16:rowId xmlns:a16="http://schemas.microsoft.com/office/drawing/2014/main" val="1922413146"/>
                      </a:ext>
                    </a:extLst>
                  </a:tr>
                  <a:tr h="370840">
                    <a:tc>
                      <a:txBody>
                        <a:bodyPr/>
                        <a:lstStyle/>
                        <a:p>
                          <a:r>
                            <a:rPr lang="fr-FR" b="1" dirty="0">
                              <a:latin typeface="+mj-lt"/>
                            </a:rPr>
                            <a:t>MMR = MR3</a:t>
                          </a:r>
                        </a:p>
                      </a:txBody>
                      <a:tcPr/>
                    </a:tc>
                    <a:tc>
                      <a:txBody>
                        <a:bodyPr/>
                        <a:lstStyle/>
                        <a:p>
                          <a:endParaRPr lang="fr-FR"/>
                        </a:p>
                      </a:txBody>
                      <a:tcPr>
                        <a:blipFill>
                          <a:blip r:embed="rId3"/>
                          <a:stretch>
                            <a:fillRect l="-42045" t="-108197" r="-568" b="-324590"/>
                          </a:stretch>
                        </a:blipFill>
                      </a:tcPr>
                    </a:tc>
                    <a:extLst>
                      <a:ext uri="{0D108BD9-81ED-4DB2-BD59-A6C34878D82A}">
                        <a16:rowId xmlns:a16="http://schemas.microsoft.com/office/drawing/2014/main" val="2186248524"/>
                      </a:ext>
                    </a:extLst>
                  </a:tr>
                  <a:tr h="370840">
                    <a:tc>
                      <a:txBody>
                        <a:bodyPr/>
                        <a:lstStyle/>
                        <a:p>
                          <a:r>
                            <a:rPr lang="fr-FR" b="1" dirty="0">
                              <a:latin typeface="+mj-lt"/>
                            </a:rPr>
                            <a:t>DMR = MR4</a:t>
                          </a:r>
                        </a:p>
                      </a:txBody>
                      <a:tcPr/>
                    </a:tc>
                    <a:tc>
                      <a:txBody>
                        <a:bodyPr/>
                        <a:lstStyle/>
                        <a:p>
                          <a:endParaRPr lang="fr-FR"/>
                        </a:p>
                      </a:txBody>
                      <a:tcPr>
                        <a:blipFill>
                          <a:blip r:embed="rId3"/>
                          <a:stretch>
                            <a:fillRect l="-42045" t="-208197" r="-568" b="-224590"/>
                          </a:stretch>
                        </a:blipFill>
                      </a:tcPr>
                    </a:tc>
                    <a:extLst>
                      <a:ext uri="{0D108BD9-81ED-4DB2-BD59-A6C34878D82A}">
                        <a16:rowId xmlns:a16="http://schemas.microsoft.com/office/drawing/2014/main" val="256521665"/>
                      </a:ext>
                    </a:extLst>
                  </a:tr>
                  <a:tr h="370840">
                    <a:tc>
                      <a:txBody>
                        <a:bodyPr/>
                        <a:lstStyle/>
                        <a:p>
                          <a:r>
                            <a:rPr lang="fr-FR" b="1" dirty="0">
                              <a:latin typeface="+mj-lt"/>
                            </a:rPr>
                            <a:t>MR4,5</a:t>
                          </a:r>
                        </a:p>
                      </a:txBody>
                      <a:tcPr/>
                    </a:tc>
                    <a:tc>
                      <a:txBody>
                        <a:bodyPr/>
                        <a:lstStyle/>
                        <a:p>
                          <a:endParaRPr lang="fr-FR"/>
                        </a:p>
                      </a:txBody>
                      <a:tcPr>
                        <a:blipFill>
                          <a:blip r:embed="rId3"/>
                          <a:stretch>
                            <a:fillRect l="-42045" t="-308197" r="-568" b="-124590"/>
                          </a:stretch>
                        </a:blipFill>
                      </a:tcPr>
                    </a:tc>
                    <a:extLst>
                      <a:ext uri="{0D108BD9-81ED-4DB2-BD59-A6C34878D82A}">
                        <a16:rowId xmlns:a16="http://schemas.microsoft.com/office/drawing/2014/main" val="678097201"/>
                      </a:ext>
                    </a:extLst>
                  </a:tr>
                  <a:tr h="370840">
                    <a:tc>
                      <a:txBody>
                        <a:bodyPr/>
                        <a:lstStyle/>
                        <a:p>
                          <a:r>
                            <a:rPr lang="fr-FR" b="1" dirty="0">
                              <a:latin typeface="+mj-lt"/>
                            </a:rPr>
                            <a:t>MR5</a:t>
                          </a:r>
                        </a:p>
                      </a:txBody>
                      <a:tcPr/>
                    </a:tc>
                    <a:tc>
                      <a:txBody>
                        <a:bodyPr/>
                        <a:lstStyle/>
                        <a:p>
                          <a:endParaRPr lang="fr-FR"/>
                        </a:p>
                      </a:txBody>
                      <a:tcPr>
                        <a:blipFill>
                          <a:blip r:embed="rId3"/>
                          <a:stretch>
                            <a:fillRect l="-42045" t="-408197" r="-568" b="-24590"/>
                          </a:stretch>
                        </a:blipFill>
                      </a:tcPr>
                    </a:tc>
                    <a:extLst>
                      <a:ext uri="{0D108BD9-81ED-4DB2-BD59-A6C34878D82A}">
                        <a16:rowId xmlns:a16="http://schemas.microsoft.com/office/drawing/2014/main" val="2668395371"/>
                      </a:ext>
                    </a:extLst>
                  </a:tr>
                </a:tbl>
              </a:graphicData>
            </a:graphic>
          </p:graphicFrame>
        </mc:Fallback>
      </mc:AlternateContent>
      <p:sp>
        <p:nvSpPr>
          <p:cNvPr id="8" name="Triangle isocèle 7"/>
          <p:cNvSpPr/>
          <p:nvPr/>
        </p:nvSpPr>
        <p:spPr>
          <a:xfrm rot="10800000">
            <a:off x="5558480" y="1265474"/>
            <a:ext cx="1497413" cy="2095754"/>
          </a:xfrm>
          <a:prstGeom prst="triangle">
            <a:avLst/>
          </a:prstGeom>
          <a:gradFill>
            <a:gsLst>
              <a:gs pos="13000">
                <a:srgbClr val="FAD8C1"/>
              </a:gs>
              <a:gs pos="0">
                <a:schemeClr val="accent2">
                  <a:lumMod val="60000"/>
                  <a:lumOff val="40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39828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C00000"/>
                </a:solidFill>
              </a:rPr>
              <a:t>ITK disponibles</a:t>
            </a:r>
          </a:p>
        </p:txBody>
      </p:sp>
      <p:sp>
        <p:nvSpPr>
          <p:cNvPr id="3" name="Espace réservé du contenu 2"/>
          <p:cNvSpPr>
            <a:spLocks noGrp="1"/>
          </p:cNvSpPr>
          <p:nvPr>
            <p:ph idx="1"/>
          </p:nvPr>
        </p:nvSpPr>
        <p:spPr>
          <a:xfrm>
            <a:off x="1128757" y="1504060"/>
            <a:ext cx="10515600" cy="5093293"/>
          </a:xfrm>
        </p:spPr>
        <p:txBody>
          <a:bodyPr>
            <a:normAutofit fontScale="92500" lnSpcReduction="10000"/>
          </a:bodyPr>
          <a:lstStyle/>
          <a:p>
            <a:pPr marL="0" indent="0">
              <a:lnSpc>
                <a:spcPct val="110000"/>
              </a:lnSpc>
              <a:buClr>
                <a:srgbClr val="C00000"/>
              </a:buClr>
              <a:buNone/>
            </a:pPr>
            <a:r>
              <a:rPr lang="fr-FR" dirty="0">
                <a:solidFill>
                  <a:srgbClr val="C00000"/>
                </a:solidFill>
                <a:latin typeface="+mj-lt"/>
              </a:rPr>
              <a:t>En première ligne </a:t>
            </a:r>
          </a:p>
          <a:p>
            <a:pPr>
              <a:lnSpc>
                <a:spcPct val="110000"/>
              </a:lnSpc>
              <a:buClr>
                <a:srgbClr val="C00000"/>
              </a:buClr>
              <a:buFont typeface="Wingdings" panose="05000000000000000000" pitchFamily="2" charset="2"/>
              <a:buChar char="§"/>
            </a:pPr>
            <a:r>
              <a:rPr lang="fr-FR" dirty="0">
                <a:latin typeface="+mj-lt"/>
              </a:rPr>
              <a:t>Première génération (ITK 1G) : </a:t>
            </a:r>
          </a:p>
          <a:p>
            <a:pPr lvl="1">
              <a:lnSpc>
                <a:spcPct val="110000"/>
              </a:lnSpc>
              <a:buClr>
                <a:srgbClr val="C00000"/>
              </a:buClr>
              <a:buFontTx/>
              <a:buChar char="-"/>
            </a:pPr>
            <a:r>
              <a:rPr lang="fr-FR" sz="2800" dirty="0" err="1">
                <a:latin typeface="+mj-lt"/>
              </a:rPr>
              <a:t>Imatinib</a:t>
            </a:r>
            <a:r>
              <a:rPr lang="fr-FR" sz="2800" dirty="0">
                <a:latin typeface="+mj-lt"/>
              </a:rPr>
              <a:t> (AMM en 2003)</a:t>
            </a:r>
          </a:p>
          <a:p>
            <a:pPr>
              <a:lnSpc>
                <a:spcPct val="110000"/>
              </a:lnSpc>
              <a:buClr>
                <a:srgbClr val="C00000"/>
              </a:buClr>
              <a:buFont typeface="Wingdings" panose="05000000000000000000" pitchFamily="2" charset="2"/>
              <a:buChar char="§"/>
            </a:pPr>
            <a:r>
              <a:rPr lang="fr-FR" dirty="0">
                <a:latin typeface="+mj-lt"/>
              </a:rPr>
              <a:t> Deuxième génération (ITK 2G) : </a:t>
            </a:r>
          </a:p>
          <a:p>
            <a:pPr lvl="1">
              <a:lnSpc>
                <a:spcPct val="110000"/>
              </a:lnSpc>
              <a:buClr>
                <a:srgbClr val="C00000"/>
              </a:buClr>
              <a:buFontTx/>
              <a:buChar char="-"/>
            </a:pPr>
            <a:r>
              <a:rPr lang="fr-FR" sz="2800" dirty="0" err="1">
                <a:latin typeface="+mj-lt"/>
              </a:rPr>
              <a:t>Dasatinib</a:t>
            </a:r>
            <a:r>
              <a:rPr lang="fr-FR" sz="2800" dirty="0">
                <a:latin typeface="+mj-lt"/>
              </a:rPr>
              <a:t> (AMM en 2011 mais pas d’accord sur le prix en France)</a:t>
            </a:r>
          </a:p>
          <a:p>
            <a:pPr lvl="1">
              <a:lnSpc>
                <a:spcPct val="110000"/>
              </a:lnSpc>
              <a:buClr>
                <a:srgbClr val="C00000"/>
              </a:buClr>
              <a:buFontTx/>
              <a:buChar char="-"/>
            </a:pPr>
            <a:r>
              <a:rPr lang="fr-FR" sz="2800" dirty="0" err="1">
                <a:latin typeface="+mj-lt"/>
              </a:rPr>
              <a:t>Nilotinib</a:t>
            </a:r>
            <a:r>
              <a:rPr lang="fr-FR" sz="2800" dirty="0">
                <a:latin typeface="+mj-lt"/>
              </a:rPr>
              <a:t> (AMM en 2011)</a:t>
            </a:r>
          </a:p>
          <a:p>
            <a:pPr lvl="1">
              <a:lnSpc>
                <a:spcPct val="110000"/>
              </a:lnSpc>
              <a:buClr>
                <a:srgbClr val="C00000"/>
              </a:buClr>
              <a:buFontTx/>
              <a:buChar char="-"/>
            </a:pPr>
            <a:r>
              <a:rPr lang="fr-FR" sz="2800" dirty="0" err="1">
                <a:latin typeface="+mj-lt"/>
              </a:rPr>
              <a:t>Bosutinib</a:t>
            </a:r>
            <a:r>
              <a:rPr lang="fr-FR" sz="2800" dirty="0">
                <a:latin typeface="+mj-lt"/>
              </a:rPr>
              <a:t> (AMM en 2018)</a:t>
            </a:r>
            <a:endParaRPr lang="fr-FR" dirty="0">
              <a:latin typeface="+mj-lt"/>
            </a:endParaRPr>
          </a:p>
          <a:p>
            <a:pPr>
              <a:lnSpc>
                <a:spcPct val="110000"/>
              </a:lnSpc>
              <a:buClr>
                <a:srgbClr val="C00000"/>
              </a:buClr>
              <a:buFont typeface="Wingdings" panose="05000000000000000000" pitchFamily="2" charset="2"/>
              <a:buChar char="§"/>
            </a:pPr>
            <a:r>
              <a:rPr lang="fr-FR" dirty="0">
                <a:latin typeface="+mj-lt"/>
              </a:rPr>
              <a:t> </a:t>
            </a:r>
            <a:r>
              <a:rPr lang="fr-FR" dirty="0" err="1">
                <a:latin typeface="+mj-lt"/>
              </a:rPr>
              <a:t>Radotinib</a:t>
            </a:r>
            <a:r>
              <a:rPr lang="fr-FR" dirty="0">
                <a:latin typeface="+mj-lt"/>
              </a:rPr>
              <a:t> : disponible seulement en Corée du Sud</a:t>
            </a:r>
          </a:p>
          <a:p>
            <a:pPr marL="0" indent="0">
              <a:lnSpc>
                <a:spcPct val="110000"/>
              </a:lnSpc>
              <a:buClr>
                <a:srgbClr val="C00000"/>
              </a:buClr>
              <a:buNone/>
            </a:pPr>
            <a:r>
              <a:rPr lang="fr-FR" dirty="0">
                <a:solidFill>
                  <a:srgbClr val="C00000"/>
                </a:solidFill>
                <a:latin typeface="+mj-lt"/>
              </a:rPr>
              <a:t>Après la première ligne selon l’indication</a:t>
            </a:r>
          </a:p>
          <a:p>
            <a:pPr>
              <a:lnSpc>
                <a:spcPct val="110000"/>
              </a:lnSpc>
              <a:buClr>
                <a:srgbClr val="C00000"/>
              </a:buClr>
              <a:buFont typeface="Wingdings" panose="05000000000000000000" pitchFamily="2" charset="2"/>
              <a:buChar char="§"/>
            </a:pPr>
            <a:r>
              <a:rPr lang="fr-FR" dirty="0" err="1">
                <a:latin typeface="+mj-lt"/>
              </a:rPr>
              <a:t>Ponatinib</a:t>
            </a:r>
            <a:r>
              <a:rPr lang="fr-FR" dirty="0">
                <a:latin typeface="+mj-lt"/>
              </a:rPr>
              <a:t> (AMM en 2013) </a:t>
            </a:r>
            <a:endParaRPr lang="fr-FR" dirty="0"/>
          </a:p>
        </p:txBody>
      </p:sp>
    </p:spTree>
    <p:extLst>
      <p:ext uri="{BB962C8B-B14F-4D97-AF65-F5344CB8AC3E}">
        <p14:creationId xmlns:p14="http://schemas.microsoft.com/office/powerpoint/2010/main" val="1542412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491807"/>
            <a:ext cx="10515600" cy="1325563"/>
          </a:xfrm>
        </p:spPr>
        <p:txBody>
          <a:bodyPr/>
          <a:lstStyle/>
          <a:p>
            <a:r>
              <a:rPr lang="fr-FR" dirty="0">
                <a:solidFill>
                  <a:srgbClr val="C00000"/>
                </a:solidFill>
              </a:rPr>
              <a:t>Posologies recommandées des ITK</a:t>
            </a:r>
          </a:p>
        </p:txBody>
      </p:sp>
      <p:graphicFrame>
        <p:nvGraphicFramePr>
          <p:cNvPr id="5" name="Tableau 5">
            <a:extLst>
              <a:ext uri="{FF2B5EF4-FFF2-40B4-BE49-F238E27FC236}">
                <a16:creationId xmlns:a16="http://schemas.microsoft.com/office/drawing/2014/main" id="{D89B2EE0-B3B7-4F50-86FC-D8591957863B}"/>
              </a:ext>
            </a:extLst>
          </p:cNvPr>
          <p:cNvGraphicFramePr>
            <a:graphicFrameLocks noGrp="1"/>
          </p:cNvGraphicFramePr>
          <p:nvPr>
            <p:ph idx="1"/>
            <p:extLst>
              <p:ext uri="{D42A27DB-BD31-4B8C-83A1-F6EECF244321}">
                <p14:modId xmlns:p14="http://schemas.microsoft.com/office/powerpoint/2010/main" val="3416419380"/>
              </p:ext>
            </p:extLst>
          </p:nvPr>
        </p:nvGraphicFramePr>
        <p:xfrm>
          <a:off x="2248717" y="2075983"/>
          <a:ext cx="7132321" cy="3040848"/>
        </p:xfrm>
        <a:graphic>
          <a:graphicData uri="http://schemas.openxmlformats.org/drawingml/2006/table">
            <a:tbl>
              <a:tblPr firstRow="1" bandRow="1">
                <a:tableStyleId>{5DA37D80-6434-44D0-A028-1B22A696006F}</a:tableStyleId>
              </a:tblPr>
              <a:tblGrid>
                <a:gridCol w="1416813">
                  <a:extLst>
                    <a:ext uri="{9D8B030D-6E8A-4147-A177-3AD203B41FA5}">
                      <a16:colId xmlns:a16="http://schemas.microsoft.com/office/drawing/2014/main" val="4292843589"/>
                    </a:ext>
                  </a:extLst>
                </a:gridCol>
                <a:gridCol w="3472821">
                  <a:extLst>
                    <a:ext uri="{9D8B030D-6E8A-4147-A177-3AD203B41FA5}">
                      <a16:colId xmlns:a16="http://schemas.microsoft.com/office/drawing/2014/main" val="117963370"/>
                    </a:ext>
                  </a:extLst>
                </a:gridCol>
                <a:gridCol w="2242687">
                  <a:extLst>
                    <a:ext uri="{9D8B030D-6E8A-4147-A177-3AD203B41FA5}">
                      <a16:colId xmlns:a16="http://schemas.microsoft.com/office/drawing/2014/main" val="3845881005"/>
                    </a:ext>
                  </a:extLst>
                </a:gridCol>
              </a:tblGrid>
              <a:tr h="508092">
                <a:tc>
                  <a:txBody>
                    <a:bodyPr/>
                    <a:lstStyle/>
                    <a:p>
                      <a:pPr algn="ctr"/>
                      <a:r>
                        <a:rPr lang="fr-FR" sz="2200" dirty="0">
                          <a:latin typeface="+mj-lt"/>
                        </a:rPr>
                        <a:t>ITK</a:t>
                      </a:r>
                    </a:p>
                  </a:txBody>
                  <a:tcPr/>
                </a:tc>
                <a:tc>
                  <a:txBody>
                    <a:bodyPr/>
                    <a:lstStyle/>
                    <a:p>
                      <a:pPr algn="ctr"/>
                      <a:r>
                        <a:rPr lang="fr-FR" sz="2200" dirty="0">
                          <a:latin typeface="+mj-lt"/>
                        </a:rPr>
                        <a:t>Phase chronique</a:t>
                      </a:r>
                    </a:p>
                  </a:txBody>
                  <a:tcPr/>
                </a:tc>
                <a:tc>
                  <a:txBody>
                    <a:bodyPr/>
                    <a:lstStyle/>
                    <a:p>
                      <a:pPr algn="ctr"/>
                      <a:r>
                        <a:rPr lang="fr-FR" sz="2200" dirty="0">
                          <a:latin typeface="+mj-lt"/>
                        </a:rPr>
                        <a:t>Phase accélérée</a:t>
                      </a:r>
                    </a:p>
                  </a:txBody>
                  <a:tcPr/>
                </a:tc>
                <a:extLst>
                  <a:ext uri="{0D108BD9-81ED-4DB2-BD59-A6C34878D82A}">
                    <a16:rowId xmlns:a16="http://schemas.microsoft.com/office/drawing/2014/main" val="1218181091"/>
                  </a:ext>
                </a:extLst>
              </a:tr>
              <a:tr h="508092">
                <a:tc>
                  <a:txBody>
                    <a:bodyPr/>
                    <a:lstStyle/>
                    <a:p>
                      <a:pPr algn="ctr"/>
                      <a:r>
                        <a:rPr lang="fr-FR" sz="2200" dirty="0">
                          <a:latin typeface="+mj-lt"/>
                        </a:rPr>
                        <a:t>Imatinib</a:t>
                      </a:r>
                    </a:p>
                  </a:txBody>
                  <a:tcPr/>
                </a:tc>
                <a:tc>
                  <a:txBody>
                    <a:bodyPr/>
                    <a:lstStyle/>
                    <a:p>
                      <a:pPr algn="ctr"/>
                      <a:r>
                        <a:rPr lang="fr-FR" sz="2200" dirty="0">
                          <a:latin typeface="+mj-lt"/>
                        </a:rPr>
                        <a:t>400mg/j </a:t>
                      </a:r>
                    </a:p>
                  </a:txBody>
                  <a:tcPr/>
                </a:tc>
                <a:tc>
                  <a:txBody>
                    <a:bodyPr/>
                    <a:lstStyle/>
                    <a:p>
                      <a:pPr algn="ctr"/>
                      <a:r>
                        <a:rPr lang="fr-FR" sz="2200" dirty="0">
                          <a:latin typeface="+mj-lt"/>
                        </a:rPr>
                        <a:t>600mg /j</a:t>
                      </a:r>
                    </a:p>
                  </a:txBody>
                  <a:tcPr/>
                </a:tc>
                <a:extLst>
                  <a:ext uri="{0D108BD9-81ED-4DB2-BD59-A6C34878D82A}">
                    <a16:rowId xmlns:a16="http://schemas.microsoft.com/office/drawing/2014/main" val="2899710294"/>
                  </a:ext>
                </a:extLst>
              </a:tr>
              <a:tr h="508092">
                <a:tc>
                  <a:txBody>
                    <a:bodyPr/>
                    <a:lstStyle/>
                    <a:p>
                      <a:pPr algn="ctr"/>
                      <a:r>
                        <a:rPr lang="fr-FR" sz="2200" dirty="0">
                          <a:latin typeface="+mj-lt"/>
                        </a:rPr>
                        <a:t>Dasatinib</a:t>
                      </a:r>
                    </a:p>
                  </a:txBody>
                  <a:tcPr/>
                </a:tc>
                <a:tc>
                  <a:txBody>
                    <a:bodyPr/>
                    <a:lstStyle/>
                    <a:p>
                      <a:pPr algn="ctr"/>
                      <a:r>
                        <a:rPr lang="fr-FR" sz="2200" dirty="0">
                          <a:latin typeface="+mj-lt"/>
                        </a:rPr>
                        <a:t>100mg/j </a:t>
                      </a:r>
                    </a:p>
                  </a:txBody>
                  <a:tcPr/>
                </a:tc>
                <a:tc>
                  <a:txBody>
                    <a:bodyPr/>
                    <a:lstStyle/>
                    <a:p>
                      <a:pPr algn="ctr"/>
                      <a:r>
                        <a:rPr lang="fr-FR" sz="2200" dirty="0">
                          <a:latin typeface="+mj-lt"/>
                        </a:rPr>
                        <a:t>140mg/j</a:t>
                      </a:r>
                    </a:p>
                  </a:txBody>
                  <a:tcPr/>
                </a:tc>
                <a:extLst>
                  <a:ext uri="{0D108BD9-81ED-4DB2-BD59-A6C34878D82A}">
                    <a16:rowId xmlns:a16="http://schemas.microsoft.com/office/drawing/2014/main" val="2217205603"/>
                  </a:ext>
                </a:extLst>
              </a:tr>
              <a:tr h="500388">
                <a:tc>
                  <a:txBody>
                    <a:bodyPr/>
                    <a:lstStyle/>
                    <a:p>
                      <a:pPr algn="ctr"/>
                      <a:r>
                        <a:rPr lang="fr-FR" sz="2200" dirty="0">
                          <a:latin typeface="+mj-lt"/>
                        </a:rPr>
                        <a:t>Nilotinib</a:t>
                      </a:r>
                    </a:p>
                  </a:txBody>
                  <a:tcPr/>
                </a:tc>
                <a:tc>
                  <a:txBody>
                    <a:bodyPr/>
                    <a:lstStyle/>
                    <a:p>
                      <a:pPr algn="ctr"/>
                      <a:r>
                        <a:rPr lang="fr-FR" sz="2200" dirty="0">
                          <a:latin typeface="+mj-lt"/>
                        </a:rPr>
                        <a:t>300mg x2/j </a:t>
                      </a:r>
                      <a:r>
                        <a:rPr lang="fr-FR" sz="2200" u="sng" dirty="0">
                          <a:latin typeface="+mj-lt"/>
                        </a:rPr>
                        <a:t>ou</a:t>
                      </a:r>
                      <a:r>
                        <a:rPr lang="fr-FR" sz="2200" dirty="0">
                          <a:latin typeface="+mj-lt"/>
                        </a:rPr>
                        <a:t> 400mg x2/j</a:t>
                      </a:r>
                    </a:p>
                  </a:txBody>
                  <a:tcPr/>
                </a:tc>
                <a:tc>
                  <a:txBody>
                    <a:bodyPr/>
                    <a:lstStyle/>
                    <a:p>
                      <a:pPr algn="ctr"/>
                      <a:r>
                        <a:rPr lang="fr-FR" sz="2200" dirty="0">
                          <a:latin typeface="+mj-lt"/>
                        </a:rPr>
                        <a:t>400mg x2/j</a:t>
                      </a:r>
                    </a:p>
                  </a:txBody>
                  <a:tcPr/>
                </a:tc>
                <a:extLst>
                  <a:ext uri="{0D108BD9-81ED-4DB2-BD59-A6C34878D82A}">
                    <a16:rowId xmlns:a16="http://schemas.microsoft.com/office/drawing/2014/main" val="3281765019"/>
                  </a:ext>
                </a:extLst>
              </a:tr>
              <a:tr h="508092">
                <a:tc>
                  <a:txBody>
                    <a:bodyPr/>
                    <a:lstStyle/>
                    <a:p>
                      <a:pPr algn="ctr"/>
                      <a:r>
                        <a:rPr lang="fr-FR" sz="2200" dirty="0">
                          <a:latin typeface="+mj-lt"/>
                        </a:rPr>
                        <a:t>Bosutinib</a:t>
                      </a:r>
                    </a:p>
                  </a:txBody>
                  <a:tcPr/>
                </a:tc>
                <a:tc>
                  <a:txBody>
                    <a:bodyPr/>
                    <a:lstStyle/>
                    <a:p>
                      <a:pPr algn="ctr"/>
                      <a:r>
                        <a:rPr lang="fr-FR" sz="2200" dirty="0">
                          <a:latin typeface="+mj-lt"/>
                        </a:rPr>
                        <a:t>400mg/j </a:t>
                      </a:r>
                      <a:r>
                        <a:rPr lang="fr-FR" sz="2200" u="sng" dirty="0">
                          <a:latin typeface="+mj-lt"/>
                        </a:rPr>
                        <a:t>ou</a:t>
                      </a:r>
                      <a:r>
                        <a:rPr lang="fr-FR" sz="2200" dirty="0">
                          <a:latin typeface="+mj-lt"/>
                        </a:rPr>
                        <a:t> 500mg/j</a:t>
                      </a:r>
                    </a:p>
                  </a:txBody>
                  <a:tcPr/>
                </a:tc>
                <a:tc>
                  <a:txBody>
                    <a:bodyPr/>
                    <a:lstStyle/>
                    <a:p>
                      <a:pPr algn="ctr"/>
                      <a:r>
                        <a:rPr lang="fr-FR" sz="2200" dirty="0">
                          <a:latin typeface="+mj-lt"/>
                        </a:rPr>
                        <a:t>500mg/j</a:t>
                      </a:r>
                    </a:p>
                  </a:txBody>
                  <a:tcPr/>
                </a:tc>
                <a:extLst>
                  <a:ext uri="{0D108BD9-81ED-4DB2-BD59-A6C34878D82A}">
                    <a16:rowId xmlns:a16="http://schemas.microsoft.com/office/drawing/2014/main" val="3093710913"/>
                  </a:ext>
                </a:extLst>
              </a:tr>
              <a:tr h="508092">
                <a:tc>
                  <a:txBody>
                    <a:bodyPr/>
                    <a:lstStyle/>
                    <a:p>
                      <a:pPr algn="ctr"/>
                      <a:r>
                        <a:rPr lang="fr-FR" sz="2200" dirty="0" err="1">
                          <a:latin typeface="+mj-lt"/>
                        </a:rPr>
                        <a:t>Ponatinib</a:t>
                      </a:r>
                      <a:endParaRPr lang="fr-FR" sz="2200" dirty="0">
                        <a:latin typeface="+mj-lt"/>
                      </a:endParaRPr>
                    </a:p>
                  </a:txBody>
                  <a:tcPr/>
                </a:tc>
                <a:tc>
                  <a:txBody>
                    <a:bodyPr/>
                    <a:lstStyle/>
                    <a:p>
                      <a:pPr algn="ctr"/>
                      <a:r>
                        <a:rPr lang="fr-FR" sz="2200" dirty="0">
                          <a:latin typeface="+mj-lt"/>
                        </a:rPr>
                        <a:t>30 </a:t>
                      </a:r>
                      <a:r>
                        <a:rPr lang="fr-FR" sz="2200" u="sng" dirty="0">
                          <a:latin typeface="+mj-lt"/>
                        </a:rPr>
                        <a:t>ou</a:t>
                      </a:r>
                      <a:r>
                        <a:rPr lang="fr-FR" sz="2200" dirty="0">
                          <a:latin typeface="+mj-lt"/>
                        </a:rPr>
                        <a:t> 45 mg/j</a:t>
                      </a:r>
                    </a:p>
                  </a:txBody>
                  <a:tcPr/>
                </a:tc>
                <a:tc>
                  <a:txBody>
                    <a:bodyPr/>
                    <a:lstStyle/>
                    <a:p>
                      <a:pPr algn="ctr"/>
                      <a:r>
                        <a:rPr lang="fr-FR" sz="2200" dirty="0">
                          <a:latin typeface="+mj-lt"/>
                        </a:rPr>
                        <a:t>45mg/j</a:t>
                      </a:r>
                    </a:p>
                  </a:txBody>
                  <a:tcPr/>
                </a:tc>
                <a:extLst>
                  <a:ext uri="{0D108BD9-81ED-4DB2-BD59-A6C34878D82A}">
                    <a16:rowId xmlns:a16="http://schemas.microsoft.com/office/drawing/2014/main" val="260821929"/>
                  </a:ext>
                </a:extLst>
              </a:tr>
            </a:tbl>
          </a:graphicData>
        </a:graphic>
      </p:graphicFrame>
      <p:pic>
        <p:nvPicPr>
          <p:cNvPr id="6" name="Graphique 5" descr="Médecine contour">
            <a:extLst>
              <a:ext uri="{FF2B5EF4-FFF2-40B4-BE49-F238E27FC236}">
                <a16:creationId xmlns:a16="http://schemas.microsoft.com/office/drawing/2014/main" id="{EB2AB564-2CCA-4535-956A-7312F7B4AD3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38213" y="432753"/>
            <a:ext cx="1443672" cy="1443672"/>
          </a:xfrm>
          <a:prstGeom prst="rect">
            <a:avLst/>
          </a:prstGeom>
        </p:spPr>
      </p:pic>
      <p:sp>
        <p:nvSpPr>
          <p:cNvPr id="3" name="ZoneTexte 2">
            <a:extLst>
              <a:ext uri="{FF2B5EF4-FFF2-40B4-BE49-F238E27FC236}">
                <a16:creationId xmlns:a16="http://schemas.microsoft.com/office/drawing/2014/main" id="{6CB9F685-0F5A-4895-B1E4-8493AE38A255}"/>
              </a:ext>
            </a:extLst>
          </p:cNvPr>
          <p:cNvSpPr txBox="1"/>
          <p:nvPr/>
        </p:nvSpPr>
        <p:spPr>
          <a:xfrm>
            <a:off x="942976" y="5615861"/>
            <a:ext cx="10315574" cy="461665"/>
          </a:xfrm>
          <a:prstGeom prst="rect">
            <a:avLst/>
          </a:prstGeom>
          <a:noFill/>
          <a:ln>
            <a:solidFill>
              <a:srgbClr val="C00000"/>
            </a:solidFill>
          </a:ln>
        </p:spPr>
        <p:txBody>
          <a:bodyPr wrap="square" rtlCol="0">
            <a:spAutoFit/>
          </a:bodyPr>
          <a:lstStyle/>
          <a:p>
            <a:r>
              <a:rPr lang="fr-FR" sz="2400" dirty="0">
                <a:latin typeface="+mj-lt"/>
              </a:rPr>
              <a:t>En cas de mauvaise tolérance : réduction de dose possible avec surveillance accrue</a:t>
            </a:r>
          </a:p>
        </p:txBody>
      </p:sp>
    </p:spTree>
    <p:extLst>
      <p:ext uri="{BB962C8B-B14F-4D97-AF65-F5344CB8AC3E}">
        <p14:creationId xmlns:p14="http://schemas.microsoft.com/office/powerpoint/2010/main" val="1400072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C00000"/>
                </a:solidFill>
              </a:rPr>
              <a:t>Contre-indications</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618433150"/>
              </p:ext>
            </p:extLst>
          </p:nvPr>
        </p:nvGraphicFramePr>
        <p:xfrm>
          <a:off x="2393535" y="1919629"/>
          <a:ext cx="8373782" cy="3901440"/>
        </p:xfrm>
        <a:graphic>
          <a:graphicData uri="http://schemas.openxmlformats.org/drawingml/2006/table">
            <a:tbl>
              <a:tblPr firstRow="1" bandRow="1">
                <a:tableStyleId>{5DA37D80-6434-44D0-A028-1B22A696006F}</a:tableStyleId>
              </a:tblPr>
              <a:tblGrid>
                <a:gridCol w="2127635">
                  <a:extLst>
                    <a:ext uri="{9D8B030D-6E8A-4147-A177-3AD203B41FA5}">
                      <a16:colId xmlns:a16="http://schemas.microsoft.com/office/drawing/2014/main" val="2848715394"/>
                    </a:ext>
                  </a:extLst>
                </a:gridCol>
                <a:gridCol w="6246147">
                  <a:extLst>
                    <a:ext uri="{9D8B030D-6E8A-4147-A177-3AD203B41FA5}">
                      <a16:colId xmlns:a16="http://schemas.microsoft.com/office/drawing/2014/main" val="259448441"/>
                    </a:ext>
                  </a:extLst>
                </a:gridCol>
              </a:tblGrid>
              <a:tr h="370840">
                <a:tc>
                  <a:txBody>
                    <a:bodyPr/>
                    <a:lstStyle/>
                    <a:p>
                      <a:r>
                        <a:rPr lang="fr-FR" sz="2200" dirty="0">
                          <a:latin typeface="+mj-lt"/>
                        </a:rPr>
                        <a:t>ITK</a:t>
                      </a:r>
                    </a:p>
                  </a:txBody>
                  <a:tcPr/>
                </a:tc>
                <a:tc>
                  <a:txBody>
                    <a:bodyPr/>
                    <a:lstStyle/>
                    <a:p>
                      <a:r>
                        <a:rPr lang="fr-FR" sz="2200" dirty="0">
                          <a:latin typeface="+mj-lt"/>
                        </a:rPr>
                        <a:t>Contre-indications</a:t>
                      </a:r>
                    </a:p>
                  </a:txBody>
                  <a:tcPr/>
                </a:tc>
                <a:extLst>
                  <a:ext uri="{0D108BD9-81ED-4DB2-BD59-A6C34878D82A}">
                    <a16:rowId xmlns:a16="http://schemas.microsoft.com/office/drawing/2014/main" val="40021713"/>
                  </a:ext>
                </a:extLst>
              </a:tr>
              <a:tr h="370840">
                <a:tc>
                  <a:txBody>
                    <a:bodyPr/>
                    <a:lstStyle/>
                    <a:p>
                      <a:r>
                        <a:rPr lang="fr-FR" sz="2200" dirty="0" err="1">
                          <a:latin typeface="+mj-lt"/>
                        </a:rPr>
                        <a:t>Imatinib</a:t>
                      </a:r>
                      <a:endParaRPr lang="fr-FR" sz="2200" dirty="0">
                        <a:latin typeface="+mj-lt"/>
                      </a:endParaRPr>
                    </a:p>
                  </a:txBody>
                  <a:tcPr/>
                </a:tc>
                <a:tc>
                  <a:txBody>
                    <a:bodyPr/>
                    <a:lstStyle/>
                    <a:p>
                      <a:r>
                        <a:rPr lang="fr-FR" sz="2200" dirty="0">
                          <a:latin typeface="+mj-lt"/>
                        </a:rPr>
                        <a:t>Aucune. </a:t>
                      </a:r>
                    </a:p>
                    <a:p>
                      <a:r>
                        <a:rPr lang="fr-FR" sz="2200" dirty="0">
                          <a:latin typeface="+mj-lt"/>
                        </a:rPr>
                        <a:t>Précaution si FE altérée ou DFG</a:t>
                      </a:r>
                      <a:r>
                        <a:rPr lang="fr-FR" sz="2200" baseline="0" dirty="0">
                          <a:latin typeface="+mj-lt"/>
                        </a:rPr>
                        <a:t> abaissé</a:t>
                      </a:r>
                      <a:endParaRPr lang="fr-FR" sz="2200" dirty="0">
                        <a:latin typeface="+mj-lt"/>
                      </a:endParaRPr>
                    </a:p>
                  </a:txBody>
                  <a:tcPr/>
                </a:tc>
                <a:extLst>
                  <a:ext uri="{0D108BD9-81ED-4DB2-BD59-A6C34878D82A}">
                    <a16:rowId xmlns:a16="http://schemas.microsoft.com/office/drawing/2014/main" val="64155626"/>
                  </a:ext>
                </a:extLst>
              </a:tr>
              <a:tr h="370840">
                <a:tc>
                  <a:txBody>
                    <a:bodyPr/>
                    <a:lstStyle/>
                    <a:p>
                      <a:r>
                        <a:rPr lang="fr-FR" sz="2200" dirty="0" err="1">
                          <a:latin typeface="+mj-lt"/>
                        </a:rPr>
                        <a:t>Dasatinib</a:t>
                      </a:r>
                      <a:endParaRPr lang="fr-FR" sz="2200" dirty="0">
                        <a:latin typeface="+mj-lt"/>
                      </a:endParaRPr>
                    </a:p>
                  </a:txBody>
                  <a:tcPr/>
                </a:tc>
                <a:tc>
                  <a:txBody>
                    <a:bodyPr/>
                    <a:lstStyle/>
                    <a:p>
                      <a:r>
                        <a:rPr lang="fr-FR" sz="2200" dirty="0">
                          <a:latin typeface="+mj-lt"/>
                        </a:rPr>
                        <a:t>Insuffisance respiratoire</a:t>
                      </a:r>
                    </a:p>
                    <a:p>
                      <a:r>
                        <a:rPr lang="fr-FR" sz="2200" baseline="0" dirty="0">
                          <a:latin typeface="+mj-lt"/>
                        </a:rPr>
                        <a:t>Maladie pulmonaire/péricardique</a:t>
                      </a:r>
                      <a:endParaRPr lang="fr-FR" sz="2200" dirty="0">
                        <a:latin typeface="+mj-lt"/>
                      </a:endParaRPr>
                    </a:p>
                  </a:txBody>
                  <a:tcPr/>
                </a:tc>
                <a:extLst>
                  <a:ext uri="{0D108BD9-81ED-4DB2-BD59-A6C34878D82A}">
                    <a16:rowId xmlns:a16="http://schemas.microsoft.com/office/drawing/2014/main" val="3563178436"/>
                  </a:ext>
                </a:extLst>
              </a:tr>
              <a:tr h="370840">
                <a:tc>
                  <a:txBody>
                    <a:bodyPr/>
                    <a:lstStyle/>
                    <a:p>
                      <a:r>
                        <a:rPr lang="fr-FR" sz="2200" dirty="0" err="1">
                          <a:latin typeface="+mj-lt"/>
                        </a:rPr>
                        <a:t>Nilotinib</a:t>
                      </a:r>
                      <a:endParaRPr lang="fr-FR" sz="2200" dirty="0">
                        <a:latin typeface="+mj-lt"/>
                      </a:endParaRPr>
                    </a:p>
                  </a:txBody>
                  <a:tcPr/>
                </a:tc>
                <a:tc>
                  <a:txBody>
                    <a:bodyPr/>
                    <a:lstStyle/>
                    <a:p>
                      <a:r>
                        <a:rPr lang="fr-FR" sz="2200" dirty="0" err="1">
                          <a:latin typeface="+mj-lt"/>
                        </a:rPr>
                        <a:t>Vasculopathie</a:t>
                      </a:r>
                      <a:r>
                        <a:rPr lang="fr-FR" sz="2200" dirty="0">
                          <a:latin typeface="+mj-lt"/>
                        </a:rPr>
                        <a:t> : coronaropathie, AVC, AOMI</a:t>
                      </a:r>
                    </a:p>
                    <a:p>
                      <a:r>
                        <a:rPr lang="fr-FR" sz="2200" dirty="0">
                          <a:latin typeface="+mj-lt"/>
                        </a:rPr>
                        <a:t>Pancréatite</a:t>
                      </a:r>
                    </a:p>
                  </a:txBody>
                  <a:tcPr/>
                </a:tc>
                <a:extLst>
                  <a:ext uri="{0D108BD9-81ED-4DB2-BD59-A6C34878D82A}">
                    <a16:rowId xmlns:a16="http://schemas.microsoft.com/office/drawing/2014/main" val="380862081"/>
                  </a:ext>
                </a:extLst>
              </a:tr>
              <a:tr h="370840">
                <a:tc>
                  <a:txBody>
                    <a:bodyPr/>
                    <a:lstStyle/>
                    <a:p>
                      <a:r>
                        <a:rPr lang="fr-FR" sz="2200" dirty="0" err="1">
                          <a:latin typeface="+mj-lt"/>
                        </a:rPr>
                        <a:t>Bosutinib</a:t>
                      </a:r>
                      <a:endParaRPr lang="fr-FR" sz="2200" dirty="0">
                        <a:latin typeface="+mj-lt"/>
                      </a:endParaRPr>
                    </a:p>
                  </a:txBody>
                  <a:tcPr/>
                </a:tc>
                <a:tc>
                  <a:txBody>
                    <a:bodyPr/>
                    <a:lstStyle/>
                    <a:p>
                      <a:r>
                        <a:rPr lang="fr-FR" sz="2200" dirty="0">
                          <a:latin typeface="+mj-lt"/>
                        </a:rPr>
                        <a:t>Aucune</a:t>
                      </a:r>
                    </a:p>
                  </a:txBody>
                  <a:tcPr/>
                </a:tc>
                <a:extLst>
                  <a:ext uri="{0D108BD9-81ED-4DB2-BD59-A6C34878D82A}">
                    <a16:rowId xmlns:a16="http://schemas.microsoft.com/office/drawing/2014/main" val="1604031948"/>
                  </a:ext>
                </a:extLst>
              </a:tr>
              <a:tr h="370840">
                <a:tc>
                  <a:txBody>
                    <a:bodyPr/>
                    <a:lstStyle/>
                    <a:p>
                      <a:r>
                        <a:rPr lang="fr-FR" sz="2200" dirty="0" err="1">
                          <a:latin typeface="+mj-lt"/>
                        </a:rPr>
                        <a:t>Ponatinib</a:t>
                      </a:r>
                      <a:endParaRPr lang="fr-FR" sz="2200" dirty="0">
                        <a:latin typeface="+mj-lt"/>
                      </a:endParaRPr>
                    </a:p>
                  </a:txBody>
                  <a:tcPr/>
                </a:tc>
                <a:tc>
                  <a:txBody>
                    <a:bodyPr/>
                    <a:lstStyle/>
                    <a:p>
                      <a:r>
                        <a:rPr lang="fr-FR" sz="2200" dirty="0">
                          <a:latin typeface="+mj-lt"/>
                        </a:rPr>
                        <a:t>Aucune absolue si nécessaire.</a:t>
                      </a:r>
                    </a:p>
                    <a:p>
                      <a:r>
                        <a:rPr lang="fr-FR" sz="2200" dirty="0">
                          <a:latin typeface="+mj-lt"/>
                        </a:rPr>
                        <a:t>Précaution </a:t>
                      </a:r>
                      <a:r>
                        <a:rPr lang="fr-FR" sz="2200" baseline="0" dirty="0">
                          <a:latin typeface="+mj-lt"/>
                        </a:rPr>
                        <a:t>si facteurs de risque cardiovasculaire</a:t>
                      </a:r>
                      <a:endParaRPr lang="fr-FR" sz="2200" dirty="0">
                        <a:latin typeface="+mj-lt"/>
                      </a:endParaRPr>
                    </a:p>
                  </a:txBody>
                  <a:tcPr/>
                </a:tc>
                <a:extLst>
                  <a:ext uri="{0D108BD9-81ED-4DB2-BD59-A6C34878D82A}">
                    <a16:rowId xmlns:a16="http://schemas.microsoft.com/office/drawing/2014/main" val="3990763350"/>
                  </a:ext>
                </a:extLst>
              </a:tr>
            </a:tbl>
          </a:graphicData>
        </a:graphic>
      </p:graphicFrame>
    </p:spTree>
    <p:extLst>
      <p:ext uri="{BB962C8B-B14F-4D97-AF65-F5344CB8AC3E}">
        <p14:creationId xmlns:p14="http://schemas.microsoft.com/office/powerpoint/2010/main" val="1246312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95CF7B-49C3-43A4-A7A4-EC607E7700EA}"/>
              </a:ext>
            </a:extLst>
          </p:cNvPr>
          <p:cNvSpPr>
            <a:spLocks noGrp="1"/>
          </p:cNvSpPr>
          <p:nvPr>
            <p:ph type="title"/>
          </p:nvPr>
        </p:nvSpPr>
        <p:spPr>
          <a:xfrm>
            <a:off x="940267" y="637448"/>
            <a:ext cx="10515600" cy="1325563"/>
          </a:xfrm>
        </p:spPr>
        <p:txBody>
          <a:bodyPr/>
          <a:lstStyle/>
          <a:p>
            <a:r>
              <a:rPr lang="fr-FR" dirty="0">
                <a:solidFill>
                  <a:srgbClr val="C00000"/>
                </a:solidFill>
              </a:rPr>
              <a:t>Génériques disponibles</a:t>
            </a:r>
          </a:p>
        </p:txBody>
      </p:sp>
      <p:sp>
        <p:nvSpPr>
          <p:cNvPr id="3" name="Espace réservé du contenu 2">
            <a:extLst>
              <a:ext uri="{FF2B5EF4-FFF2-40B4-BE49-F238E27FC236}">
                <a16:creationId xmlns:a16="http://schemas.microsoft.com/office/drawing/2014/main" id="{A92BF37B-DFE8-4D5A-AB91-A4176F9ABF1C}"/>
              </a:ext>
            </a:extLst>
          </p:cNvPr>
          <p:cNvSpPr>
            <a:spLocks noGrp="1"/>
          </p:cNvSpPr>
          <p:nvPr>
            <p:ph idx="1"/>
          </p:nvPr>
        </p:nvSpPr>
        <p:spPr>
          <a:xfrm>
            <a:off x="838200" y="2140882"/>
            <a:ext cx="10515600" cy="3333516"/>
          </a:xfrm>
        </p:spPr>
        <p:txBody>
          <a:bodyPr/>
          <a:lstStyle/>
          <a:p>
            <a:pPr>
              <a:buClr>
                <a:srgbClr val="C00000"/>
              </a:buClr>
              <a:buFont typeface="Wingdings" panose="05000000000000000000" pitchFamily="2" charset="2"/>
              <a:buChar char="§"/>
            </a:pPr>
            <a:r>
              <a:rPr lang="fr-FR" dirty="0">
                <a:latin typeface="+mj-lt"/>
              </a:rPr>
              <a:t> </a:t>
            </a:r>
            <a:r>
              <a:rPr lang="fr-FR" dirty="0">
                <a:solidFill>
                  <a:srgbClr val="C00000"/>
                </a:solidFill>
                <a:latin typeface="+mj-lt"/>
              </a:rPr>
              <a:t>Imatinib générique </a:t>
            </a:r>
            <a:r>
              <a:rPr lang="fr-FR" dirty="0">
                <a:latin typeface="+mj-lt"/>
              </a:rPr>
              <a:t>: 753 € la boite de 30cp de 400mg</a:t>
            </a:r>
          </a:p>
          <a:p>
            <a:pPr>
              <a:buClr>
                <a:srgbClr val="C00000"/>
              </a:buClr>
              <a:buFont typeface="Wingdings" panose="05000000000000000000" pitchFamily="2" charset="2"/>
              <a:buChar char="§"/>
            </a:pPr>
            <a:r>
              <a:rPr lang="fr-FR" dirty="0">
                <a:latin typeface="+mj-lt"/>
              </a:rPr>
              <a:t> </a:t>
            </a:r>
            <a:r>
              <a:rPr lang="fr-FR" dirty="0">
                <a:solidFill>
                  <a:srgbClr val="C00000"/>
                </a:solidFill>
                <a:latin typeface="+mj-lt"/>
              </a:rPr>
              <a:t>Dasatinib générique </a:t>
            </a:r>
            <a:r>
              <a:rPr lang="fr-FR" dirty="0">
                <a:latin typeface="+mj-lt"/>
              </a:rPr>
              <a:t>: 1489 € la boite de 30cp de 100mg</a:t>
            </a:r>
          </a:p>
          <a:p>
            <a:pPr>
              <a:buClr>
                <a:srgbClr val="C00000"/>
              </a:buClr>
              <a:buFont typeface="Wingdings" panose="05000000000000000000" pitchFamily="2" charset="2"/>
              <a:buChar char="§"/>
            </a:pPr>
            <a:r>
              <a:rPr lang="fr-FR" dirty="0">
                <a:latin typeface="+mj-lt"/>
              </a:rPr>
              <a:t> Recommandation en première ligne : Imatinib générique</a:t>
            </a:r>
          </a:p>
          <a:p>
            <a:pPr>
              <a:buClr>
                <a:srgbClr val="C00000"/>
              </a:buClr>
              <a:buFont typeface="Wingdings" panose="05000000000000000000" pitchFamily="2" charset="2"/>
              <a:buChar char="§"/>
            </a:pPr>
            <a:r>
              <a:rPr lang="fr-FR" dirty="0">
                <a:latin typeface="+mj-lt"/>
              </a:rPr>
              <a:t> Si changement de princeps vers générique : </a:t>
            </a:r>
          </a:p>
          <a:p>
            <a:pPr>
              <a:buClr>
                <a:srgbClr val="C00000"/>
              </a:buClr>
              <a:buFontTx/>
              <a:buChar char="-"/>
            </a:pPr>
            <a:r>
              <a:rPr lang="fr-FR" dirty="0">
                <a:latin typeface="+mj-lt"/>
              </a:rPr>
              <a:t>Suivi rapproché les 6 premiers mois </a:t>
            </a:r>
          </a:p>
          <a:p>
            <a:pPr>
              <a:buClr>
                <a:srgbClr val="C00000"/>
              </a:buClr>
              <a:buFontTx/>
              <a:buChar char="-"/>
            </a:pPr>
            <a:r>
              <a:rPr lang="fr-FR" dirty="0">
                <a:latin typeface="+mj-lt"/>
              </a:rPr>
              <a:t>Toujours garder le même générique, dans la mesure du possible…</a:t>
            </a:r>
          </a:p>
        </p:txBody>
      </p:sp>
    </p:spTree>
    <p:extLst>
      <p:ext uri="{BB962C8B-B14F-4D97-AF65-F5344CB8AC3E}">
        <p14:creationId xmlns:p14="http://schemas.microsoft.com/office/powerpoint/2010/main" val="4100743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465715-111C-4FAD-9B94-55852B5D94E3}"/>
              </a:ext>
            </a:extLst>
          </p:cNvPr>
          <p:cNvSpPr>
            <a:spLocks noGrp="1"/>
          </p:cNvSpPr>
          <p:nvPr>
            <p:ph type="title"/>
          </p:nvPr>
        </p:nvSpPr>
        <p:spPr>
          <a:xfrm>
            <a:off x="838200" y="565987"/>
            <a:ext cx="10515600" cy="1325563"/>
          </a:xfrm>
        </p:spPr>
        <p:txBody>
          <a:bodyPr/>
          <a:lstStyle/>
          <a:p>
            <a:r>
              <a:rPr lang="fr-FR" dirty="0">
                <a:solidFill>
                  <a:srgbClr val="C00000"/>
                </a:solidFill>
              </a:rPr>
              <a:t>Acquisition de résistance</a:t>
            </a:r>
            <a:endParaRPr lang="fr-FR" dirty="0">
              <a:solidFill>
                <a:srgbClr val="C00000"/>
              </a:solidFill>
              <a:highlight>
                <a:srgbClr val="FFFF00"/>
              </a:highlight>
            </a:endParaRPr>
          </a:p>
        </p:txBody>
      </p:sp>
      <p:sp>
        <p:nvSpPr>
          <p:cNvPr id="3" name="Espace réservé du contenu 2">
            <a:extLst>
              <a:ext uri="{FF2B5EF4-FFF2-40B4-BE49-F238E27FC236}">
                <a16:creationId xmlns:a16="http://schemas.microsoft.com/office/drawing/2014/main" id="{6987DB89-E444-4459-B6C1-9145D8342751}"/>
              </a:ext>
            </a:extLst>
          </p:cNvPr>
          <p:cNvSpPr>
            <a:spLocks noGrp="1"/>
          </p:cNvSpPr>
          <p:nvPr>
            <p:ph idx="1"/>
          </p:nvPr>
        </p:nvSpPr>
        <p:spPr>
          <a:xfrm>
            <a:off x="692317" y="1886141"/>
            <a:ext cx="11185358" cy="3743090"/>
          </a:xfrm>
        </p:spPr>
        <p:txBody>
          <a:bodyPr>
            <a:normAutofit/>
          </a:bodyPr>
          <a:lstStyle/>
          <a:p>
            <a:pPr>
              <a:buClr>
                <a:srgbClr val="C00000"/>
              </a:buClr>
              <a:buFont typeface="Wingdings" panose="05000000000000000000" pitchFamily="2" charset="2"/>
              <a:buChar char="§"/>
            </a:pPr>
            <a:r>
              <a:rPr lang="fr-FR" dirty="0">
                <a:latin typeface="+mj-lt"/>
              </a:rPr>
              <a:t> Résistance en 1è ligne : Imatinib 10-15% vs ITK 2G &lt; 10%</a:t>
            </a:r>
          </a:p>
          <a:p>
            <a:pPr>
              <a:buClr>
                <a:srgbClr val="C00000"/>
              </a:buClr>
              <a:buFont typeface="Wingdings" panose="05000000000000000000" pitchFamily="2" charset="2"/>
              <a:buChar char="§"/>
            </a:pPr>
            <a:r>
              <a:rPr lang="fr-FR" dirty="0">
                <a:latin typeface="+mj-lt"/>
              </a:rPr>
              <a:t> </a:t>
            </a:r>
            <a:r>
              <a:rPr lang="fr-FR" dirty="0">
                <a:solidFill>
                  <a:srgbClr val="C00000"/>
                </a:solidFill>
                <a:latin typeface="+mj-lt"/>
              </a:rPr>
              <a:t>Mécanismes de résistance </a:t>
            </a:r>
            <a:r>
              <a:rPr lang="fr-FR" dirty="0">
                <a:latin typeface="+mj-lt"/>
              </a:rPr>
              <a:t>:</a:t>
            </a:r>
          </a:p>
          <a:p>
            <a:pPr marL="0" indent="0">
              <a:buClr>
                <a:srgbClr val="C00000"/>
              </a:buClr>
              <a:buNone/>
            </a:pPr>
            <a:r>
              <a:rPr lang="fr-FR" dirty="0">
                <a:solidFill>
                  <a:srgbClr val="C00000"/>
                </a:solidFill>
                <a:latin typeface="+mj-lt"/>
              </a:rPr>
              <a:t>-</a:t>
            </a:r>
            <a:r>
              <a:rPr lang="fr-FR" dirty="0">
                <a:latin typeface="+mj-lt"/>
              </a:rPr>
              <a:t> mutation BCR-ABL  : 30% en phase chronique et 60% en phase accélérée</a:t>
            </a:r>
          </a:p>
          <a:p>
            <a:pPr marL="0" indent="0">
              <a:buClr>
                <a:srgbClr val="C00000"/>
              </a:buClr>
              <a:buNone/>
            </a:pPr>
            <a:r>
              <a:rPr lang="fr-FR" dirty="0">
                <a:solidFill>
                  <a:srgbClr val="C00000"/>
                </a:solidFill>
                <a:latin typeface="+mj-lt"/>
              </a:rPr>
              <a:t>-</a:t>
            </a:r>
            <a:r>
              <a:rPr lang="fr-FR" dirty="0">
                <a:latin typeface="+mj-lt"/>
              </a:rPr>
              <a:t> évolution clonale, addition d’aberrations chromosomiques</a:t>
            </a:r>
          </a:p>
          <a:p>
            <a:pPr marL="0" indent="0">
              <a:buClr>
                <a:srgbClr val="C00000"/>
              </a:buClr>
              <a:buNone/>
            </a:pPr>
            <a:r>
              <a:rPr lang="fr-FR" dirty="0">
                <a:solidFill>
                  <a:srgbClr val="C00000"/>
                </a:solidFill>
                <a:latin typeface="+mj-lt"/>
              </a:rPr>
              <a:t>-</a:t>
            </a:r>
            <a:r>
              <a:rPr lang="fr-FR" dirty="0">
                <a:latin typeface="+mj-lt"/>
              </a:rPr>
              <a:t> voie indépendante de BCR-ABL</a:t>
            </a:r>
          </a:p>
          <a:p>
            <a:pPr>
              <a:buClr>
                <a:srgbClr val="C00000"/>
              </a:buClr>
              <a:buFont typeface="Wingdings" panose="05000000000000000000" pitchFamily="2" charset="2"/>
              <a:buChar char="§"/>
            </a:pPr>
            <a:r>
              <a:rPr lang="fr-FR" dirty="0">
                <a:latin typeface="+mj-lt"/>
              </a:rPr>
              <a:t> Mutations de BCR-ABL peuvent être détectées via Sanger (sensibilité 20%) ou NGS (sensibilité 3%) : NGS recommandé pour une détection précoce</a:t>
            </a:r>
          </a:p>
          <a:p>
            <a:pPr marL="0" indent="0">
              <a:buNone/>
            </a:pPr>
            <a:endParaRPr lang="fr-FR" dirty="0"/>
          </a:p>
          <a:p>
            <a:pPr marL="0" indent="0">
              <a:buNone/>
            </a:pPr>
            <a:endParaRPr lang="fr-FR" dirty="0"/>
          </a:p>
        </p:txBody>
      </p:sp>
      <p:pic>
        <p:nvPicPr>
          <p:cNvPr id="5" name="Graphique 4" descr="ADN contour">
            <a:extLst>
              <a:ext uri="{FF2B5EF4-FFF2-40B4-BE49-F238E27FC236}">
                <a16:creationId xmlns:a16="http://schemas.microsoft.com/office/drawing/2014/main" id="{43653EC3-F245-4136-9306-56757888FF8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21240" y="565987"/>
            <a:ext cx="1432560" cy="1432560"/>
          </a:xfrm>
          <a:prstGeom prst="rect">
            <a:avLst/>
          </a:prstGeom>
        </p:spPr>
      </p:pic>
    </p:spTree>
    <p:extLst>
      <p:ext uri="{BB962C8B-B14F-4D97-AF65-F5344CB8AC3E}">
        <p14:creationId xmlns:p14="http://schemas.microsoft.com/office/powerpoint/2010/main" val="283873051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2149</Words>
  <Application>Microsoft Office PowerPoint</Application>
  <PresentationFormat>Grand écran</PresentationFormat>
  <Paragraphs>370</Paragraphs>
  <Slides>32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32</vt:i4>
      </vt:variant>
    </vt:vector>
  </HeadingPairs>
  <TitlesOfParts>
    <vt:vector size="38" baseType="lpstr">
      <vt:lpstr>Arial</vt:lpstr>
      <vt:lpstr>Calibri</vt:lpstr>
      <vt:lpstr>Calibri Light</vt:lpstr>
      <vt:lpstr>Cambria Math</vt:lpstr>
      <vt:lpstr>Wingdings</vt:lpstr>
      <vt:lpstr>Thème Office</vt:lpstr>
      <vt:lpstr>Prescription des ITK</vt:lpstr>
      <vt:lpstr>Historique des traitements</vt:lpstr>
      <vt:lpstr>Impact des ITK sur la survie</vt:lpstr>
      <vt:lpstr>Evaluation de la réponse aux ITKs</vt:lpstr>
      <vt:lpstr>ITK disponibles</vt:lpstr>
      <vt:lpstr>Posologies recommandées des ITK</vt:lpstr>
      <vt:lpstr>Contre-indications</vt:lpstr>
      <vt:lpstr>Génériques disponibles</vt:lpstr>
      <vt:lpstr>Acquisition de résistance</vt:lpstr>
      <vt:lpstr>Traitement de seconde ligne</vt:lpstr>
      <vt:lpstr>Toxicités des ITK</vt:lpstr>
      <vt:lpstr>Gestion des effets indésirables : selon le grade</vt:lpstr>
      <vt:lpstr>Gestion des EI : hématologiques</vt:lpstr>
      <vt:lpstr>Comparaison des toxicités des ITK</vt:lpstr>
      <vt:lpstr>Gestion des EI : vasculaires</vt:lpstr>
      <vt:lpstr>Gestion des EI : cardiaques</vt:lpstr>
      <vt:lpstr>Gestion des EI : pulmonaires</vt:lpstr>
      <vt:lpstr>Gestion des EI : hépatiques</vt:lpstr>
      <vt:lpstr>Gestion des EI : métaboliques</vt:lpstr>
      <vt:lpstr>Gestion des EI : gastro-intestinaux</vt:lpstr>
      <vt:lpstr>Gestion des EI : cutanés</vt:lpstr>
      <vt:lpstr>Gestion des EI : infectieux</vt:lpstr>
      <vt:lpstr>Gestion des EI : autres</vt:lpstr>
      <vt:lpstr>Gestion des EI : autres</vt:lpstr>
      <vt:lpstr>Après la 2e ligne : indications d’allogreffe</vt:lpstr>
      <vt:lpstr>Après la 2e ligne : Asciminib</vt:lpstr>
      <vt:lpstr>Grossesse : traitements disponibles </vt:lpstr>
      <vt:lpstr>Diagnostic pendant la grossesse</vt:lpstr>
      <vt:lpstr>Grossesse en cours de traitement</vt:lpstr>
      <vt:lpstr>Grossesse</vt:lpstr>
      <vt:lpstr>Conclusion</vt:lpstr>
      <vt:lpstr>Merci pour votre attention</vt:lpstr>
    </vt:vector>
  </TitlesOfParts>
  <Company>APHP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FREIMAN Lucie</dc:creator>
  <cp:lastModifiedBy>Lucie FREIMAN</cp:lastModifiedBy>
  <cp:revision>194</cp:revision>
  <dcterms:created xsi:type="dcterms:W3CDTF">2022-02-01T16:24:58Z</dcterms:created>
  <dcterms:modified xsi:type="dcterms:W3CDTF">2022-03-28T21:27:56Z</dcterms:modified>
</cp:coreProperties>
</file>